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551" r:id="rId4"/>
  </p:sldMasterIdLst>
  <p:notesMasterIdLst>
    <p:notesMasterId r:id="rId15"/>
  </p:notesMasterIdLst>
  <p:handoutMasterIdLst>
    <p:handoutMasterId r:id="rId16"/>
  </p:handoutMasterIdLst>
  <p:sldIdLst>
    <p:sldId id="1779" r:id="rId5"/>
    <p:sldId id="1749" r:id="rId6"/>
    <p:sldId id="1995" r:id="rId7"/>
    <p:sldId id="1996" r:id="rId8"/>
    <p:sldId id="1998" r:id="rId9"/>
    <p:sldId id="1999" r:id="rId10"/>
    <p:sldId id="2000" r:id="rId11"/>
    <p:sldId id="2001" r:id="rId12"/>
    <p:sldId id="2002" r:id="rId13"/>
    <p:sldId id="2004" r:id="rId14"/>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3" id="{82884CC8-64E1-4CFE-9ADB-320B37E0B1C6}">
          <p14:sldIdLst>
            <p14:sldId id="1779"/>
            <p14:sldId id="1749"/>
            <p14:sldId id="1995"/>
            <p14:sldId id="1996"/>
            <p14:sldId id="1998"/>
            <p14:sldId id="1999"/>
            <p14:sldId id="2000"/>
            <p14:sldId id="2001"/>
            <p14:sldId id="2002"/>
            <p14:sldId id="200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93"/>
    <a:srgbClr val="6490B7"/>
    <a:srgbClr val="E5221D"/>
    <a:srgbClr val="FFB350"/>
    <a:srgbClr val="F87935"/>
    <a:srgbClr val="557BA1"/>
    <a:srgbClr val="547CA0"/>
    <a:srgbClr val="FE883B"/>
    <a:srgbClr val="FFCB6D"/>
    <a:srgbClr val="DD1A1F"/>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1E0472-47E7-4F10-85FD-8EEFDD66D4A7}" v="5" dt="2021-03-24T21:29:12.7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748" autoAdjust="0"/>
  </p:normalViewPr>
  <p:slideViewPr>
    <p:cSldViewPr snapToGrid="0">
      <p:cViewPr varScale="1">
        <p:scale>
          <a:sx n="59" d="100"/>
          <a:sy n="59" d="100"/>
        </p:scale>
        <p:origin x="920" y="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1/7/2026 1:30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1/7/2026 1:30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pPr algn="l"/>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68DE6-7A8C-A6A4-84FA-A76AF31229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E10913-4083-CE1C-1B60-7F3C6C494E74}"/>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7DB4DB78-591D-2581-86AA-43F105A5B2F7}"/>
              </a:ext>
            </a:extLst>
          </p:cNvPr>
          <p:cNvSpPr>
            <a:spLocks noGrp="1"/>
          </p:cNvSpPr>
          <p:nvPr>
            <p:ph type="body" idx="1"/>
          </p:nvPr>
        </p:nvSpPr>
        <p:spPr/>
        <p:txBody>
          <a:bodyPr/>
          <a:lstStyle/>
          <a:p>
            <a:pPr algn="l"/>
            <a:endParaRPr lang="en-US" b="0" i="0" dirty="0">
              <a:solidFill>
                <a:srgbClr val="D4D4D4"/>
              </a:solidFill>
              <a:effectLst/>
              <a:latin typeface="-apple-system"/>
            </a:endParaRPr>
          </a:p>
        </p:txBody>
      </p:sp>
      <p:sp>
        <p:nvSpPr>
          <p:cNvPr id="4" name="Header Placeholder 3">
            <a:extLst>
              <a:ext uri="{FF2B5EF4-FFF2-40B4-BE49-F238E27FC236}">
                <a16:creationId xmlns:a16="http://schemas.microsoft.com/office/drawing/2014/main" id="{2AB5878D-FC9C-9A33-39FD-5E379D544DD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687FFFC-2088-B72F-CC23-D4E49899FACA}"/>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15FEB38B-B385-CDA2-9534-19FE7E827126}"/>
              </a:ext>
            </a:extLst>
          </p:cNvPr>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9984071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6797437" y="2582862"/>
            <a:ext cx="5537797" cy="1126109"/>
          </a:xfrm>
          <a:prstGeom prst="rect">
            <a:avLst/>
          </a:prstGeom>
          <a:noFill/>
        </p:spPr>
        <p:txBody>
          <a:bodyPr lIns="0" tIns="0" rIns="0" bIns="182880" anchor="ctr" anchorCtr="0"/>
          <a:lstStyle>
            <a:lvl1pPr algn="ctr">
              <a:lnSpc>
                <a:spcPct val="100000"/>
              </a:lnSpc>
              <a:defRPr sz="4800" strike="noStrike" spc="-50" baseline="0">
                <a:solidFill>
                  <a:srgbClr val="000000"/>
                </a:solidFill>
              </a:defRPr>
            </a:lvl1pPr>
          </a:lstStyle>
          <a:p>
            <a:r>
              <a:rPr lang="en-US" dirty="0"/>
              <a:t>Project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6811498" y="5012066"/>
            <a:ext cx="5521944" cy="964046"/>
          </a:xfrm>
          <a:prstGeom prst="rect">
            <a:avLst/>
          </a:prstGeom>
        </p:spPr>
        <p:txBody>
          <a:bodyPr/>
          <a:lstStyle>
            <a:lvl1pPr algn="ctr">
              <a:lnSpc>
                <a:spcPct val="150000"/>
              </a:lnSpc>
              <a:defRPr sz="1800">
                <a:solidFill>
                  <a:schemeClr val="bg1">
                    <a:lumMod val="50000"/>
                  </a:schemeClr>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3" name="Picture 2">
            <a:extLst>
              <a:ext uri="{FF2B5EF4-FFF2-40B4-BE49-F238E27FC236}">
                <a16:creationId xmlns:a16="http://schemas.microsoft.com/office/drawing/2014/main" id="{8AB82214-8E23-368F-0619-63CA2D72D5C4}"/>
              </a:ext>
            </a:extLst>
          </p:cNvPr>
          <p:cNvPicPr>
            <a:picLocks noChangeAspect="1"/>
          </p:cNvPicPr>
          <p:nvPr userDrawn="1"/>
        </p:nvPicPr>
        <p:blipFill>
          <a:blip r:embed="rId2"/>
          <a:stretch>
            <a:fillRect/>
          </a:stretch>
        </p:blipFill>
        <p:spPr>
          <a:xfrm>
            <a:off x="8775" y="0"/>
            <a:ext cx="6672449" cy="6994525"/>
          </a:xfrm>
          <a:prstGeom prst="rect">
            <a:avLst/>
          </a:prstGeom>
        </p:spPr>
      </p:pic>
      <p:sp>
        <p:nvSpPr>
          <p:cNvPr id="5" name="Text Placeholder 4">
            <a:extLst>
              <a:ext uri="{FF2B5EF4-FFF2-40B4-BE49-F238E27FC236}">
                <a16:creationId xmlns:a16="http://schemas.microsoft.com/office/drawing/2014/main" id="{66FEA25C-00A2-1C9C-E8B9-42CEC7D03FB0}"/>
              </a:ext>
            </a:extLst>
          </p:cNvPr>
          <p:cNvSpPr>
            <a:spLocks noGrp="1"/>
          </p:cNvSpPr>
          <p:nvPr>
            <p:ph type="body" sz="quarter" idx="16" hasCustomPrompt="1"/>
          </p:nvPr>
        </p:nvSpPr>
        <p:spPr>
          <a:xfrm>
            <a:off x="6811963" y="3841750"/>
            <a:ext cx="5521325" cy="1017926"/>
          </a:xfrm>
        </p:spPr>
        <p:txBody>
          <a:bodyPr/>
          <a:lstStyle>
            <a:lvl1pPr algn="ctr">
              <a:defRPr sz="2000">
                <a:solidFill>
                  <a:schemeClr val="bg1">
                    <a:lumMod val="50000"/>
                  </a:schemeClr>
                </a:solidFill>
              </a:defRPr>
            </a:lvl1pPr>
          </a:lstStyle>
          <a:p>
            <a:pPr lvl="0"/>
            <a:r>
              <a:rPr lang="en-US" dirty="0"/>
              <a:t>Short Description</a:t>
            </a:r>
            <a:endParaRPr lang="en-IN" dirty="0"/>
          </a:p>
        </p:txBody>
      </p:sp>
    </p:spTree>
    <p:extLst>
      <p:ext uri="{BB962C8B-B14F-4D97-AF65-F5344CB8AC3E}">
        <p14:creationId xmlns:p14="http://schemas.microsoft.com/office/powerpoint/2010/main" val="13096870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386203"/>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IN" dirty="0"/>
              <a:t>Key Features</a:t>
            </a:r>
            <a:endParaRPr lang="en-US" dirty="0"/>
          </a:p>
        </p:txBody>
      </p:sp>
      <p:sp>
        <p:nvSpPr>
          <p:cNvPr id="6" name="Rectangle 5">
            <a:extLst>
              <a:ext uri="{FF2B5EF4-FFF2-40B4-BE49-F238E27FC236}">
                <a16:creationId xmlns:a16="http://schemas.microsoft.com/office/drawing/2014/main" id="{B0AA435D-7CF7-AB6B-AD20-FB11D45A73E7}"/>
              </a:ext>
            </a:extLst>
          </p:cNvPr>
          <p:cNvSpPr/>
          <p:nvPr userDrawn="1"/>
        </p:nvSpPr>
        <p:spPr bwMode="auto">
          <a:xfrm>
            <a:off x="465138" y="1387011"/>
            <a:ext cx="5000714" cy="18493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766C046-3315-0879-6DE0-200BC077FCE5}"/>
              </a:ext>
            </a:extLst>
          </p:cNvPr>
          <p:cNvSpPr/>
          <p:nvPr userDrawn="1"/>
        </p:nvSpPr>
        <p:spPr bwMode="auto">
          <a:xfrm>
            <a:off x="465138" y="3635338"/>
            <a:ext cx="5000714" cy="18493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771462F-3587-3C8F-DF70-571177329EDA}"/>
              </a:ext>
            </a:extLst>
          </p:cNvPr>
          <p:cNvSpPr/>
          <p:nvPr userDrawn="1"/>
        </p:nvSpPr>
        <p:spPr bwMode="auto">
          <a:xfrm>
            <a:off x="6494356" y="3635338"/>
            <a:ext cx="5000714" cy="18493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28BCC3D-9690-61FF-9B68-2AED224D49DD}"/>
              </a:ext>
            </a:extLst>
          </p:cNvPr>
          <p:cNvSpPr/>
          <p:nvPr userDrawn="1"/>
        </p:nvSpPr>
        <p:spPr bwMode="auto">
          <a:xfrm>
            <a:off x="6494356" y="1437917"/>
            <a:ext cx="5000714" cy="18493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656484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84B1830D-4F4A-46C8-92D9-12B48FD3D487}"/>
              </a:ext>
            </a:extLst>
          </p:cNvPr>
          <p:cNvSpPr>
            <a:spLocks noGrp="1"/>
          </p:cNvSpPr>
          <p:nvPr>
            <p:ph type="title" hasCustomPrompt="1"/>
          </p:nvPr>
        </p:nvSpPr>
        <p:spPr>
          <a:xfrm>
            <a:off x="450066" y="1447399"/>
            <a:ext cx="4162128" cy="4099727"/>
          </a:xfrm>
          <a:prstGeom prst="rect">
            <a:avLst/>
          </a:prstGeom>
          <a:noFill/>
        </p:spPr>
        <p:txBody>
          <a:bodyPr vert="horz" wrap="square" lIns="0" tIns="0" rIns="0" bIns="0" rtlCol="0" anchor="ctr" anchorCtr="0">
            <a:noAutofit/>
          </a:bodyPr>
          <a:lstStyle>
            <a:lvl1pPr>
              <a:defRPr lang="en-US" sz="4800" b="1" spc="-50" baseline="0" dirty="0">
                <a:solidFill>
                  <a:schemeClr val="tx1"/>
                </a:solidFill>
              </a:defRPr>
            </a:lvl1pPr>
          </a:lstStyle>
          <a:p>
            <a:pPr marL="0" lvl="0">
              <a:lnSpc>
                <a:spcPts val="5600"/>
              </a:lnSpc>
            </a:pPr>
            <a:r>
              <a:rPr lang="en-US" dirty="0"/>
              <a:t>Section title</a:t>
            </a:r>
          </a:p>
        </p:txBody>
      </p:sp>
      <p:pic>
        <p:nvPicPr>
          <p:cNvPr id="5" name="Picture 4">
            <a:extLst>
              <a:ext uri="{FF2B5EF4-FFF2-40B4-BE49-F238E27FC236}">
                <a16:creationId xmlns:a16="http://schemas.microsoft.com/office/drawing/2014/main" id="{101FE68A-9E1D-690C-64A0-81000FD1ABD8}"/>
              </a:ext>
            </a:extLst>
          </p:cNvPr>
          <p:cNvPicPr>
            <a:picLocks noChangeAspect="1"/>
          </p:cNvPicPr>
          <p:nvPr userDrawn="1"/>
        </p:nvPicPr>
        <p:blipFill>
          <a:blip r:embed="rId2"/>
          <a:stretch>
            <a:fillRect/>
          </a:stretch>
        </p:blipFill>
        <p:spPr>
          <a:xfrm>
            <a:off x="5923164" y="-1"/>
            <a:ext cx="6672449" cy="6994525"/>
          </a:xfrm>
          <a:prstGeom prst="rect">
            <a:avLst/>
          </a:prstGeom>
        </p:spPr>
      </p:pic>
    </p:spTree>
    <p:extLst>
      <p:ext uri="{BB962C8B-B14F-4D97-AF65-F5344CB8AC3E}">
        <p14:creationId xmlns:p14="http://schemas.microsoft.com/office/powerpoint/2010/main" val="338350417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386203"/>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118378"/>
            <a:ext cx="11533187" cy="5232202"/>
          </a:xfrm>
          <a:prstGeom prst="rect">
            <a:avLst/>
          </a:prstGeom>
        </p:spPr>
        <p:txBody>
          <a:bodyPr wrap="square" lIns="0" tIns="0" rIns="0" bIns="0">
            <a:spAutoFit/>
          </a:bodyPr>
          <a:lstStyle>
            <a:lvl1pPr marL="0" marR="0" indent="0" algn="l" defTabSz="932742" rtl="0" eaLnBrk="1" fontAlgn="auto" latinLnBrk="0" hangingPunct="1">
              <a:lnSpc>
                <a:spcPct val="150000"/>
              </a:lnSpc>
              <a:spcBef>
                <a:spcPts val="0"/>
              </a:spcBef>
              <a:spcAft>
                <a:spcPts val="0"/>
              </a:spcAft>
              <a:buClrTx/>
              <a:buSzPct val="90000"/>
              <a:buFont typeface="Arial" panose="020B0604020202020204" pitchFamily="34" charset="0"/>
              <a:buNone/>
              <a:tabLst/>
              <a:defRPr lang="en-US" sz="2200" kern="1200" spc="0" baseline="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386203"/>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Problem Statement</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775927"/>
            <a:ext cx="11533187" cy="923330"/>
          </a:xfrm>
          <a:prstGeom prst="rect">
            <a:avLst/>
          </a:prstGeom>
        </p:spPr>
        <p:txBody>
          <a:bodyPr wrap="square" lIns="0" tIns="0" rIns="0" bIns="0">
            <a:spAutoFit/>
          </a:bodyPr>
          <a:lstStyle>
            <a:lvl1pPr marL="342900" marR="0" indent="-342900" algn="l" defTabSz="932742" rtl="0" eaLnBrk="1" fontAlgn="auto" latinLnBrk="0" hangingPunct="1">
              <a:lnSpc>
                <a:spcPct val="150000"/>
              </a:lnSpc>
              <a:spcBef>
                <a:spcPts val="0"/>
              </a:spcBef>
              <a:spcAft>
                <a:spcPts val="0"/>
              </a:spcAft>
              <a:buClrTx/>
              <a:buSzPct val="90000"/>
              <a:buFont typeface="Arial" panose="020B0604020202020204" pitchFamily="34" charset="0"/>
              <a:buChar char="•"/>
              <a:tabLst/>
              <a:defRPr lang="en-US" sz="2200" kern="1200" spc="0" baseline="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Key challenge 1</a:t>
            </a:r>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Key challenge 2</a:t>
            </a:r>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Key challenge 3</a:t>
            </a:r>
          </a:p>
        </p:txBody>
      </p:sp>
      <p:sp>
        <p:nvSpPr>
          <p:cNvPr id="4" name="Text Placeholder 3">
            <a:extLst>
              <a:ext uri="{FF2B5EF4-FFF2-40B4-BE49-F238E27FC236}">
                <a16:creationId xmlns:a16="http://schemas.microsoft.com/office/drawing/2014/main" id="{202D4641-1CFC-F564-7B6C-B011779B3702}"/>
              </a:ext>
            </a:extLst>
          </p:cNvPr>
          <p:cNvSpPr>
            <a:spLocks noGrp="1"/>
          </p:cNvSpPr>
          <p:nvPr>
            <p:ph type="body" sz="quarter" idx="11" hasCustomPrompt="1"/>
          </p:nvPr>
        </p:nvSpPr>
        <p:spPr>
          <a:xfrm>
            <a:off x="465138" y="996950"/>
            <a:ext cx="11533187" cy="553998"/>
          </a:xfrm>
        </p:spPr>
        <p:txBody>
          <a:bodyPr/>
          <a:lstStyle/>
          <a:p>
            <a:pPr lvl="0"/>
            <a:r>
              <a:rPr lang="en-US" dirty="0"/>
              <a:t>Describe the problem your project solves. </a:t>
            </a:r>
          </a:p>
        </p:txBody>
      </p:sp>
    </p:spTree>
    <p:extLst>
      <p:ext uri="{BB962C8B-B14F-4D97-AF65-F5344CB8AC3E}">
        <p14:creationId xmlns:p14="http://schemas.microsoft.com/office/powerpoint/2010/main" val="25863956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386203"/>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386203"/>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4" name="Picture Placeholder 3">
            <a:extLst>
              <a:ext uri="{FF2B5EF4-FFF2-40B4-BE49-F238E27FC236}">
                <a16:creationId xmlns:a16="http://schemas.microsoft.com/office/drawing/2014/main" id="{B27A159B-294A-68A6-FBFA-77214D4EBBEF}"/>
              </a:ext>
            </a:extLst>
          </p:cNvPr>
          <p:cNvSpPr>
            <a:spLocks noGrp="1"/>
          </p:cNvSpPr>
          <p:nvPr>
            <p:ph type="pic" sz="quarter" idx="10"/>
          </p:nvPr>
        </p:nvSpPr>
        <p:spPr>
          <a:xfrm>
            <a:off x="6020655" y="1130158"/>
            <a:ext cx="5977669" cy="5352835"/>
          </a:xfrm>
        </p:spPr>
        <p:txBody>
          <a:bodyPr/>
          <a:lstStyle/>
          <a:p>
            <a:endParaRPr lang="en-IN"/>
          </a:p>
        </p:txBody>
      </p:sp>
      <p:sp>
        <p:nvSpPr>
          <p:cNvPr id="6" name="Text Placeholder 5">
            <a:extLst>
              <a:ext uri="{FF2B5EF4-FFF2-40B4-BE49-F238E27FC236}">
                <a16:creationId xmlns:a16="http://schemas.microsoft.com/office/drawing/2014/main" id="{5BADF314-C8EE-4835-F8EA-AC0C9DB40544}"/>
              </a:ext>
            </a:extLst>
          </p:cNvPr>
          <p:cNvSpPr>
            <a:spLocks noGrp="1"/>
          </p:cNvSpPr>
          <p:nvPr>
            <p:ph type="body" sz="quarter" idx="11" hasCustomPrompt="1"/>
          </p:nvPr>
        </p:nvSpPr>
        <p:spPr>
          <a:xfrm>
            <a:off x="465137" y="1130300"/>
            <a:ext cx="5380859" cy="5352694"/>
          </a:xfrm>
        </p:spPr>
        <p:txBody>
          <a:bodyPr/>
          <a:lstStyle>
            <a:lvl1pPr marL="342900" marR="0" indent="-342900" algn="l" defTabSz="932742" rtl="0" eaLnBrk="1" fontAlgn="auto" latinLnBrk="0" hangingPunct="1">
              <a:lnSpc>
                <a:spcPts val="3200"/>
              </a:lnSpc>
              <a:spcBef>
                <a:spcPts val="0"/>
              </a:spcBef>
              <a:spcAft>
                <a:spcPts val="0"/>
              </a:spcAft>
              <a:buClrTx/>
              <a:buSzPct val="90000"/>
              <a:buFont typeface="Arial" panose="020B0604020202020204" pitchFamily="34" charset="0"/>
              <a:buChar char="•"/>
              <a:tabLst/>
              <a:defRPr>
                <a:solidFill>
                  <a:schemeClr val="tx1"/>
                </a:solidFill>
              </a:defRPr>
            </a:lvl1pPr>
          </a:lstStyle>
          <a:p>
            <a:pPr lvl="0"/>
            <a:r>
              <a:rPr lang="en-US" dirty="0"/>
              <a:t>Feature</a:t>
            </a:r>
          </a:p>
          <a:p>
            <a:pPr lvl="0"/>
            <a:r>
              <a:rPr lang="en-US" dirty="0"/>
              <a:t>Feature</a:t>
            </a:r>
          </a:p>
          <a:p>
            <a:pPr lvl="0"/>
            <a:r>
              <a:rPr lang="en-US" dirty="0"/>
              <a:t>Feature</a:t>
            </a:r>
          </a:p>
          <a:p>
            <a:pPr lvl="0"/>
            <a:r>
              <a:rPr lang="en-US" dirty="0"/>
              <a:t>Feature</a:t>
            </a:r>
          </a:p>
          <a:p>
            <a:pPr lvl="0"/>
            <a:r>
              <a:rPr lang="en-US" dirty="0"/>
              <a:t>Feature</a:t>
            </a:r>
          </a:p>
          <a:p>
            <a:pPr lvl="0"/>
            <a:r>
              <a:rPr lang="en-US" dirty="0"/>
              <a:t>Feature</a:t>
            </a:r>
          </a:p>
          <a:p>
            <a:pPr lvl="0"/>
            <a:r>
              <a:rPr lang="en-US" dirty="0"/>
              <a:t>Feature</a:t>
            </a:r>
          </a:p>
          <a:p>
            <a:pPr lvl="0"/>
            <a:r>
              <a:rPr lang="en-US" dirty="0"/>
              <a:t>Feature</a:t>
            </a:r>
          </a:p>
          <a:p>
            <a:pPr lvl="0"/>
            <a:r>
              <a:rPr lang="en-US" dirty="0"/>
              <a:t>Feature</a:t>
            </a:r>
          </a:p>
          <a:p>
            <a:pPr marL="342900" marR="0" lvl="0" indent="-342900" algn="l" defTabSz="932742" rtl="0" eaLnBrk="1" fontAlgn="auto" latinLnBrk="0" hangingPunct="1">
              <a:lnSpc>
                <a:spcPts val="3200"/>
              </a:lnSpc>
              <a:spcBef>
                <a:spcPts val="0"/>
              </a:spcBef>
              <a:spcAft>
                <a:spcPts val="0"/>
              </a:spcAft>
              <a:buClrTx/>
              <a:buSzPct val="90000"/>
              <a:buFont typeface="Arial" panose="020B0604020202020204" pitchFamily="34" charset="0"/>
              <a:buChar char="•"/>
              <a:tabLst/>
              <a:defRPr/>
            </a:pPr>
            <a:r>
              <a:rPr lang="en-US" dirty="0"/>
              <a:t>Feature</a:t>
            </a:r>
          </a:p>
          <a:p>
            <a:pPr marL="342900" marR="0" lvl="0" indent="-342900" algn="l" defTabSz="932742" rtl="0" eaLnBrk="1" fontAlgn="auto" latinLnBrk="0" hangingPunct="1">
              <a:lnSpc>
                <a:spcPts val="3200"/>
              </a:lnSpc>
              <a:spcBef>
                <a:spcPts val="0"/>
              </a:spcBef>
              <a:spcAft>
                <a:spcPts val="0"/>
              </a:spcAft>
              <a:buClrTx/>
              <a:buSzPct val="90000"/>
              <a:buFont typeface="Arial" panose="020B0604020202020204" pitchFamily="34" charset="0"/>
              <a:buChar char="•"/>
              <a:tabLst/>
              <a:defRPr/>
            </a:pPr>
            <a:r>
              <a:rPr lang="en-US" dirty="0"/>
              <a:t>Feature</a:t>
            </a:r>
          </a:p>
          <a:p>
            <a:pPr marL="342900" marR="0" lvl="0" indent="-342900" algn="l" defTabSz="932742" rtl="0" eaLnBrk="1" fontAlgn="auto" latinLnBrk="0" hangingPunct="1">
              <a:lnSpc>
                <a:spcPts val="3200"/>
              </a:lnSpc>
              <a:spcBef>
                <a:spcPts val="0"/>
              </a:spcBef>
              <a:spcAft>
                <a:spcPts val="0"/>
              </a:spcAft>
              <a:buClrTx/>
              <a:buSzPct val="90000"/>
              <a:buFont typeface="Arial" panose="020B0604020202020204" pitchFamily="34" charset="0"/>
              <a:buChar char="•"/>
              <a:tabLst/>
              <a:defRPr/>
            </a:pPr>
            <a:r>
              <a:rPr lang="en-US" dirty="0"/>
              <a:t>Feature</a:t>
            </a:r>
          </a:p>
          <a:p>
            <a:pPr lvl="0"/>
            <a:endParaRPr lang="en-US" dirty="0"/>
          </a:p>
        </p:txBody>
      </p:sp>
    </p:spTree>
    <p:extLst>
      <p:ext uri="{BB962C8B-B14F-4D97-AF65-F5344CB8AC3E}">
        <p14:creationId xmlns:p14="http://schemas.microsoft.com/office/powerpoint/2010/main" val="284883313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678" r:id="rId1"/>
    <p:sldLayoutId id="2147484610" r:id="rId2"/>
    <p:sldLayoutId id="2147484679" r:id="rId3"/>
    <p:sldLayoutId id="2147484558" r:id="rId4"/>
    <p:sldLayoutId id="2147484559" r:id="rId5"/>
    <p:sldLayoutId id="2147484560" r:id="rId6"/>
    <p:sldLayoutId id="2147484561" r:id="rId7"/>
    <p:sldLayoutId id="2147484562" r:id="rId8"/>
    <p:sldLayoutId id="2147484681" r:id="rId9"/>
    <p:sldLayoutId id="2147484680" r:id="rId10"/>
    <p:sldLayoutId id="2147484564" r:id="rId1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84A2F7-2222-48F4-8CFB-81F4FBC6EA63}"/>
              </a:ext>
            </a:extLst>
          </p:cNvPr>
          <p:cNvSpPr>
            <a:spLocks noGrp="1"/>
          </p:cNvSpPr>
          <p:nvPr>
            <p:ph type="title"/>
          </p:nvPr>
        </p:nvSpPr>
        <p:spPr>
          <a:xfrm>
            <a:off x="6729703" y="957739"/>
            <a:ext cx="5537797" cy="1126109"/>
          </a:xfrm>
        </p:spPr>
        <p:txBody>
          <a:bodyPr/>
          <a:lstStyle/>
          <a:p>
            <a:r>
              <a:rPr lang="en-IN" sz="3200" dirty="0"/>
              <a:t>Learning Management System (LMS)</a:t>
            </a:r>
          </a:p>
        </p:txBody>
      </p:sp>
      <p:sp>
        <p:nvSpPr>
          <p:cNvPr id="3" name="Text Placeholder 2">
            <a:extLst>
              <a:ext uri="{FF2B5EF4-FFF2-40B4-BE49-F238E27FC236}">
                <a16:creationId xmlns:a16="http://schemas.microsoft.com/office/drawing/2014/main" id="{C13B5CD4-87F2-84C4-1B21-BCFA2B40B0FB}"/>
              </a:ext>
            </a:extLst>
          </p:cNvPr>
          <p:cNvSpPr>
            <a:spLocks noGrp="1"/>
          </p:cNvSpPr>
          <p:nvPr>
            <p:ph type="body" sz="quarter" idx="15"/>
          </p:nvPr>
        </p:nvSpPr>
        <p:spPr>
          <a:xfrm>
            <a:off x="6811498" y="3767466"/>
            <a:ext cx="5521944" cy="1379545"/>
          </a:xfrm>
        </p:spPr>
        <p:txBody>
          <a:bodyPr/>
          <a:lstStyle/>
          <a:p>
            <a:r>
              <a:rPr lang="en-IN" dirty="0"/>
              <a:t>By Shalini Thakur</a:t>
            </a:r>
          </a:p>
          <a:p>
            <a:r>
              <a:rPr lang="en-IN" dirty="0"/>
              <a:t>Date:07/01/26</a:t>
            </a:r>
            <a:br>
              <a:rPr lang="en-IN" dirty="0"/>
            </a:br>
            <a:endParaRPr lang="en-IN" dirty="0"/>
          </a:p>
        </p:txBody>
      </p:sp>
      <p:sp>
        <p:nvSpPr>
          <p:cNvPr id="2" name="Text Placeholder 1">
            <a:extLst>
              <a:ext uri="{FF2B5EF4-FFF2-40B4-BE49-F238E27FC236}">
                <a16:creationId xmlns:a16="http://schemas.microsoft.com/office/drawing/2014/main" id="{3F5F4593-2EB6-55E2-6409-FB38C521A04E}"/>
              </a:ext>
            </a:extLst>
          </p:cNvPr>
          <p:cNvSpPr>
            <a:spLocks noGrp="1"/>
          </p:cNvSpPr>
          <p:nvPr>
            <p:ph type="body" sz="quarter" idx="16"/>
          </p:nvPr>
        </p:nvSpPr>
        <p:spPr>
          <a:xfrm>
            <a:off x="6812117" y="2334683"/>
            <a:ext cx="5521325" cy="800219"/>
          </a:xfrm>
        </p:spPr>
        <p:txBody>
          <a:bodyPr/>
          <a:lstStyle/>
          <a:p>
            <a:r>
              <a:rPr lang="en-US" dirty="0"/>
              <a:t>A Full-Stack Web Application using ASP.NET Core &amp; Angular</a:t>
            </a:r>
            <a:endParaRPr lang="en-IN" dirty="0"/>
          </a:p>
        </p:txBody>
      </p:sp>
    </p:spTree>
    <p:extLst>
      <p:ext uri="{BB962C8B-B14F-4D97-AF65-F5344CB8AC3E}">
        <p14:creationId xmlns:p14="http://schemas.microsoft.com/office/powerpoint/2010/main" val="118959812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1D511-3817-86A7-D897-E60EEDA3AF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B545AF-901D-14DF-E804-6DE67471CB2A}"/>
              </a:ext>
            </a:extLst>
          </p:cNvPr>
          <p:cNvSpPr>
            <a:spLocks noGrp="1"/>
          </p:cNvSpPr>
          <p:nvPr>
            <p:ph type="title"/>
          </p:nvPr>
        </p:nvSpPr>
        <p:spPr>
          <a:xfrm>
            <a:off x="465138" y="386203"/>
            <a:ext cx="11533187" cy="410369"/>
          </a:xfrm>
        </p:spPr>
        <p:txBody>
          <a:bodyPr/>
          <a:lstStyle/>
          <a:p>
            <a:r>
              <a:rPr lang="en-IN" dirty="0"/>
              <a:t>Live Demonstration</a:t>
            </a:r>
          </a:p>
        </p:txBody>
      </p:sp>
      <p:sp>
        <p:nvSpPr>
          <p:cNvPr id="3" name="Rectangle 2">
            <a:extLst>
              <a:ext uri="{FF2B5EF4-FFF2-40B4-BE49-F238E27FC236}">
                <a16:creationId xmlns:a16="http://schemas.microsoft.com/office/drawing/2014/main" id="{FDA2BF55-8992-2E5D-A14A-32CA5D50A805}"/>
              </a:ext>
            </a:extLst>
          </p:cNvPr>
          <p:cNvSpPr/>
          <p:nvPr/>
        </p:nvSpPr>
        <p:spPr bwMode="auto">
          <a:xfrm>
            <a:off x="723646" y="1169043"/>
            <a:ext cx="11257545" cy="5439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https://drive.google.com/drive/home?dmr=1&amp;ec=wgc-drive-globalnav-goto</a:t>
            </a:r>
            <a:endParaRPr lang="en-US" sz="2400" b="1"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4" name="Text 2">
            <a:extLst>
              <a:ext uri="{FF2B5EF4-FFF2-40B4-BE49-F238E27FC236}">
                <a16:creationId xmlns:a16="http://schemas.microsoft.com/office/drawing/2014/main" id="{3A5363E6-C4E9-E8FE-1DFD-A35E7A7C20AB}"/>
              </a:ext>
            </a:extLst>
          </p:cNvPr>
          <p:cNvSpPr/>
          <p:nvPr/>
        </p:nvSpPr>
        <p:spPr>
          <a:xfrm>
            <a:off x="5771603" y="4407060"/>
            <a:ext cx="1161632" cy="882570"/>
          </a:xfrm>
          <a:prstGeom prst="rect">
            <a:avLst/>
          </a:prstGeom>
          <a:noFill/>
          <a:ln/>
        </p:spPr>
        <p:txBody>
          <a:bodyPr wrap="square" lIns="0" tIns="0" rIns="0" bIns="0" rtlCol="0" anchor="t"/>
          <a:lstStyle/>
          <a:p>
            <a:pPr marL="0" indent="0" algn="ctr">
              <a:lnSpc>
                <a:spcPts val="5040"/>
              </a:lnSpc>
              <a:buNone/>
            </a:pPr>
            <a:endParaRPr lang="en-US" sz="3600" dirty="0"/>
          </a:p>
        </p:txBody>
      </p:sp>
    </p:spTree>
    <p:extLst>
      <p:ext uri="{BB962C8B-B14F-4D97-AF65-F5344CB8AC3E}">
        <p14:creationId xmlns:p14="http://schemas.microsoft.com/office/powerpoint/2010/main" val="9966405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Project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66500"/>
            <a:ext cx="11533187" cy="4363182"/>
          </a:xfrm>
        </p:spPr>
        <p:txBody>
          <a:bodyPr/>
          <a:lstStyle/>
          <a:p>
            <a:r>
              <a:rPr lang="en-US" sz="2400" b="1" dirty="0"/>
              <a:t>Objective:</a:t>
            </a:r>
            <a:br>
              <a:rPr lang="en-US" sz="2400" dirty="0"/>
            </a:br>
            <a:r>
              <a:rPr lang="en-US" sz="2400" dirty="0"/>
              <a:t>To develop a centralized Learning Management System that allows admins to manage users and approvals, instructors to create and manage courses and assignments, and students to enroll in courses, submit assignments, and track learning progress through dashboards and reports.</a:t>
            </a:r>
          </a:p>
          <a:p>
            <a:r>
              <a:rPr lang="en-US" sz="2400" b="1" dirty="0"/>
              <a:t>Technology Stack:</a:t>
            </a:r>
            <a:br>
              <a:rPr lang="en-US" sz="2400" dirty="0"/>
            </a:br>
            <a:r>
              <a:rPr lang="en-US" sz="2400" dirty="0"/>
              <a:t>ASP.NET Core Web API, Angular, SQL Server, Entity Framework Core, LINQ, JWT Authentication</a:t>
            </a:r>
          </a:p>
        </p:txBody>
      </p:sp>
    </p:spTree>
    <p:extLst>
      <p:ext uri="{BB962C8B-B14F-4D97-AF65-F5344CB8AC3E}">
        <p14:creationId xmlns:p14="http://schemas.microsoft.com/office/powerpoint/2010/main" val="1885467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1C40C-EE1B-2CBC-077C-B30FE2EAA87A}"/>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F2DE8A81-E1D7-6390-853E-5A72FE8E259D}"/>
              </a:ext>
            </a:extLst>
          </p:cNvPr>
          <p:cNvSpPr>
            <a:spLocks noGrp="1"/>
          </p:cNvSpPr>
          <p:nvPr>
            <p:ph type="title"/>
          </p:nvPr>
        </p:nvSpPr>
        <p:spPr>
          <a:xfrm>
            <a:off x="584881" y="876060"/>
            <a:ext cx="11533187" cy="411162"/>
          </a:xfrm>
        </p:spPr>
        <p:txBody>
          <a:bodyPr/>
          <a:lstStyle/>
          <a:p>
            <a:r>
              <a:rPr lang="en-US" dirty="0"/>
              <a:t>Problem Statement</a:t>
            </a:r>
          </a:p>
        </p:txBody>
      </p:sp>
      <p:sp>
        <p:nvSpPr>
          <p:cNvPr id="5" name="Text Placeholder 4">
            <a:extLst>
              <a:ext uri="{FF2B5EF4-FFF2-40B4-BE49-F238E27FC236}">
                <a16:creationId xmlns:a16="http://schemas.microsoft.com/office/drawing/2014/main" id="{611818C8-DF59-59AE-AC64-AFA520381820}"/>
              </a:ext>
            </a:extLst>
          </p:cNvPr>
          <p:cNvSpPr>
            <a:spLocks noGrp="1"/>
          </p:cNvSpPr>
          <p:nvPr>
            <p:ph type="body" sz="quarter" idx="10"/>
          </p:nvPr>
        </p:nvSpPr>
        <p:spPr>
          <a:xfrm>
            <a:off x="465138" y="1775927"/>
            <a:ext cx="11533187" cy="4014945"/>
          </a:xfrm>
        </p:spPr>
        <p:txBody>
          <a:bodyPr/>
          <a:lstStyle/>
          <a:p>
            <a:r>
              <a:rPr lang="en-US" dirty="0"/>
              <a:t>Educational institutions and training organizations often rely on multiple disconnected systems to manage users, courses, assignments, and progress, resulting in inefficient workflows, lack of transparency, and poor learning experience.</a:t>
            </a:r>
          </a:p>
          <a:p>
            <a:r>
              <a:rPr lang="en-US" b="1" dirty="0"/>
              <a:t>Key challenges:</a:t>
            </a:r>
            <a:endParaRPr lang="en-US" dirty="0"/>
          </a:p>
          <a:p>
            <a:pPr lvl="1"/>
            <a:r>
              <a:rPr lang="en-US" dirty="0"/>
              <a:t>Manual and unstructured course and user management</a:t>
            </a:r>
          </a:p>
          <a:p>
            <a:pPr lvl="1"/>
            <a:r>
              <a:rPr lang="en-US" dirty="0"/>
              <a:t>No clear approval workflow for users and courses</a:t>
            </a:r>
          </a:p>
          <a:p>
            <a:pPr lvl="1"/>
            <a:r>
              <a:rPr lang="en-US" dirty="0"/>
              <a:t>Difficulty tracking student enrollments and learning progress</a:t>
            </a:r>
          </a:p>
          <a:p>
            <a:pPr lvl="1"/>
            <a:r>
              <a:rPr lang="en-US" dirty="0"/>
              <a:t>Limited visibility into assignments, submissions, and performance</a:t>
            </a:r>
          </a:p>
          <a:p>
            <a:pPr lvl="1"/>
            <a:r>
              <a:rPr lang="en-US" dirty="0"/>
              <a:t>Absence of centralized dashboards and analytical reports</a:t>
            </a:r>
          </a:p>
          <a:p>
            <a:endParaRPr lang="en-IN" dirty="0"/>
          </a:p>
        </p:txBody>
      </p:sp>
    </p:spTree>
    <p:extLst>
      <p:ext uri="{BB962C8B-B14F-4D97-AF65-F5344CB8AC3E}">
        <p14:creationId xmlns:p14="http://schemas.microsoft.com/office/powerpoint/2010/main" val="29068425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30C118E-C5ED-D0C9-3564-CEA956E115A5}"/>
              </a:ext>
            </a:extLst>
          </p:cNvPr>
          <p:cNvSpPr>
            <a:spLocks noGrp="1"/>
          </p:cNvSpPr>
          <p:nvPr>
            <p:ph type="title"/>
          </p:nvPr>
        </p:nvSpPr>
        <p:spPr>
          <a:xfrm>
            <a:off x="465138" y="386203"/>
            <a:ext cx="11533187" cy="410369"/>
          </a:xfrm>
        </p:spPr>
        <p:txBody>
          <a:bodyPr/>
          <a:lstStyle/>
          <a:p>
            <a:r>
              <a:rPr lang="en-IN" dirty="0"/>
              <a:t>Solution &amp; Key Features</a:t>
            </a:r>
          </a:p>
        </p:txBody>
      </p:sp>
      <p:sp>
        <p:nvSpPr>
          <p:cNvPr id="8" name="Text 0">
            <a:extLst>
              <a:ext uri="{FF2B5EF4-FFF2-40B4-BE49-F238E27FC236}">
                <a16:creationId xmlns:a16="http://schemas.microsoft.com/office/drawing/2014/main" id="{12657343-E980-0C20-8592-5DC31CCE76C0}"/>
              </a:ext>
            </a:extLst>
          </p:cNvPr>
          <p:cNvSpPr/>
          <p:nvPr/>
        </p:nvSpPr>
        <p:spPr>
          <a:xfrm>
            <a:off x="609599" y="1249661"/>
            <a:ext cx="5626743" cy="2196723"/>
          </a:xfrm>
          <a:prstGeom prst="rect">
            <a:avLst/>
          </a:prstGeom>
          <a:solidFill>
            <a:schemeClr val="tx2">
              <a:lumMod val="75000"/>
            </a:schemeClr>
          </a:solidFill>
          <a:ln/>
          <a:effectLst>
            <a:outerShdw blurRad="76200" dist="38100" dir="5400000" algn="bl" rotWithShape="0">
              <a:srgbClr val="000000">
                <a:alpha val="20000"/>
              </a:srgbClr>
            </a:outerShdw>
          </a:effectLst>
        </p:spPr>
        <p:txBody>
          <a:bodyPr wrap="none" lIns="0" tIns="0" rIns="0" bIns="0" rtlCol="0" anchor="ctr">
            <a:normAutofit/>
          </a:bodyPr>
          <a:lstStyle/>
          <a:p>
            <a:pPr marL="0" indent="0">
              <a:buNone/>
            </a:pPr>
            <a:endParaRPr lang="en-US" sz="2000" dirty="0">
              <a:solidFill>
                <a:schemeClr val="bg1"/>
              </a:solidFill>
            </a:endParaRPr>
          </a:p>
        </p:txBody>
      </p:sp>
      <p:sp>
        <p:nvSpPr>
          <p:cNvPr id="9" name="Text 1">
            <a:extLst>
              <a:ext uri="{FF2B5EF4-FFF2-40B4-BE49-F238E27FC236}">
                <a16:creationId xmlns:a16="http://schemas.microsoft.com/office/drawing/2014/main" id="{47D7B75E-57F2-C267-F6DD-116D24F52A78}"/>
              </a:ext>
            </a:extLst>
          </p:cNvPr>
          <p:cNvSpPr/>
          <p:nvPr/>
        </p:nvSpPr>
        <p:spPr>
          <a:xfrm>
            <a:off x="6432451" y="1249661"/>
            <a:ext cx="5626743" cy="2196723"/>
          </a:xfrm>
          <a:prstGeom prst="rect">
            <a:avLst/>
          </a:prstGeom>
          <a:solidFill>
            <a:schemeClr val="tx2">
              <a:lumMod val="75000"/>
            </a:schemeClr>
          </a:solidFill>
          <a:ln/>
          <a:effectLst>
            <a:outerShdw blurRad="76200" dist="38100" dir="5400000" algn="bl" rotWithShape="0">
              <a:srgbClr val="000000">
                <a:alpha val="20000"/>
              </a:srgbClr>
            </a:outerShdw>
          </a:effectLst>
        </p:spPr>
        <p:txBody>
          <a:bodyPr wrap="none" lIns="0" tIns="0" rIns="0" bIns="0" rtlCol="0" anchor="ctr">
            <a:normAutofit/>
          </a:bodyPr>
          <a:lstStyle/>
          <a:p>
            <a:pPr marL="0" indent="0">
              <a:buNone/>
            </a:pPr>
            <a:endParaRPr lang="en-US" sz="2000" dirty="0">
              <a:solidFill>
                <a:schemeClr val="bg1"/>
              </a:solidFill>
            </a:endParaRPr>
          </a:p>
        </p:txBody>
      </p:sp>
      <p:sp>
        <p:nvSpPr>
          <p:cNvPr id="10" name="Text 2">
            <a:extLst>
              <a:ext uri="{FF2B5EF4-FFF2-40B4-BE49-F238E27FC236}">
                <a16:creationId xmlns:a16="http://schemas.microsoft.com/office/drawing/2014/main" id="{6DDEE82D-6829-1CF1-11AD-2EFF408E5418}"/>
              </a:ext>
            </a:extLst>
          </p:cNvPr>
          <p:cNvSpPr/>
          <p:nvPr/>
        </p:nvSpPr>
        <p:spPr>
          <a:xfrm>
            <a:off x="609599" y="4065183"/>
            <a:ext cx="5626743" cy="2196723"/>
          </a:xfrm>
          <a:prstGeom prst="rect">
            <a:avLst/>
          </a:prstGeom>
          <a:solidFill>
            <a:schemeClr val="tx2">
              <a:lumMod val="75000"/>
            </a:schemeClr>
          </a:solidFill>
          <a:ln/>
          <a:effectLst>
            <a:outerShdw blurRad="76200" dist="38100" dir="5400000" algn="bl" rotWithShape="0">
              <a:srgbClr val="000000">
                <a:alpha val="20000"/>
              </a:srgbClr>
            </a:outerShdw>
          </a:effectLst>
        </p:spPr>
        <p:txBody>
          <a:bodyPr wrap="none" lIns="0" tIns="0" rIns="0" bIns="0" rtlCol="0" anchor="ctr">
            <a:normAutofit/>
          </a:bodyPr>
          <a:lstStyle/>
          <a:p>
            <a:pPr marL="0" indent="0">
              <a:buNone/>
            </a:pPr>
            <a:endParaRPr lang="en-US" sz="2000" dirty="0">
              <a:solidFill>
                <a:schemeClr val="bg1"/>
              </a:solidFill>
            </a:endParaRPr>
          </a:p>
        </p:txBody>
      </p:sp>
      <p:sp>
        <p:nvSpPr>
          <p:cNvPr id="11" name="Text 3">
            <a:extLst>
              <a:ext uri="{FF2B5EF4-FFF2-40B4-BE49-F238E27FC236}">
                <a16:creationId xmlns:a16="http://schemas.microsoft.com/office/drawing/2014/main" id="{6B43A3E2-B0B2-9433-48E9-DE8B4EFCF3F2}"/>
              </a:ext>
            </a:extLst>
          </p:cNvPr>
          <p:cNvSpPr/>
          <p:nvPr/>
        </p:nvSpPr>
        <p:spPr>
          <a:xfrm>
            <a:off x="6460561" y="4065182"/>
            <a:ext cx="5626743" cy="2196723"/>
          </a:xfrm>
          <a:prstGeom prst="rect">
            <a:avLst/>
          </a:prstGeom>
          <a:solidFill>
            <a:schemeClr val="tx2">
              <a:lumMod val="75000"/>
            </a:schemeClr>
          </a:solidFill>
          <a:ln/>
          <a:effectLst>
            <a:outerShdw blurRad="76200" dist="38100" dir="5400000" algn="bl" rotWithShape="0">
              <a:srgbClr val="000000">
                <a:alpha val="20000"/>
              </a:srgbClr>
            </a:outerShdw>
          </a:effectLst>
        </p:spPr>
        <p:txBody>
          <a:bodyPr wrap="none" lIns="0" tIns="0" rIns="0" bIns="0" rtlCol="0" anchor="ctr">
            <a:normAutofit/>
          </a:bodyPr>
          <a:lstStyle/>
          <a:p>
            <a:pPr marL="0" indent="0">
              <a:buNone/>
            </a:pPr>
            <a:endParaRPr lang="en-US" sz="2000" dirty="0">
              <a:solidFill>
                <a:schemeClr val="bg1"/>
              </a:solidFill>
            </a:endParaRPr>
          </a:p>
        </p:txBody>
      </p:sp>
      <p:sp>
        <p:nvSpPr>
          <p:cNvPr id="13" name="Text 6">
            <a:extLst>
              <a:ext uri="{FF2B5EF4-FFF2-40B4-BE49-F238E27FC236}">
                <a16:creationId xmlns:a16="http://schemas.microsoft.com/office/drawing/2014/main" id="{CC957FF2-9979-D24C-4BB4-8087AE207AA2}"/>
              </a:ext>
            </a:extLst>
          </p:cNvPr>
          <p:cNvSpPr/>
          <p:nvPr/>
        </p:nvSpPr>
        <p:spPr>
          <a:xfrm>
            <a:off x="894278" y="1274979"/>
            <a:ext cx="5057383" cy="442472"/>
          </a:xfrm>
          <a:prstGeom prst="rect">
            <a:avLst/>
          </a:prstGeom>
          <a:solidFill>
            <a:schemeClr val="tx2">
              <a:lumMod val="75000"/>
            </a:schemeClr>
          </a:solidFill>
          <a:ln/>
        </p:spPr>
        <p:txBody>
          <a:bodyPr wrap="square" lIns="0" tIns="0" rIns="0" bIns="0" rtlCol="0" anchor="t"/>
          <a:lstStyle/>
          <a:p>
            <a:r>
              <a:rPr lang="en-US" sz="2000" b="1" dirty="0">
                <a:solidFill>
                  <a:schemeClr val="bg1"/>
                </a:solidFill>
              </a:rPr>
              <a:t>Feature 1 – Role-Based User Management</a:t>
            </a:r>
          </a:p>
          <a:p>
            <a:r>
              <a:rPr lang="en-US" sz="2000" dirty="0">
                <a:solidFill>
                  <a:schemeClr val="bg1"/>
                </a:solidFill>
              </a:rPr>
              <a:t>Admin-managed user approval system with role-based access control for Admin, Instructor, and Student using JWT authentication.</a:t>
            </a:r>
          </a:p>
        </p:txBody>
      </p:sp>
      <p:sp>
        <p:nvSpPr>
          <p:cNvPr id="15" name="Text 8">
            <a:extLst>
              <a:ext uri="{FF2B5EF4-FFF2-40B4-BE49-F238E27FC236}">
                <a16:creationId xmlns:a16="http://schemas.microsoft.com/office/drawing/2014/main" id="{92A07891-0DD9-6307-B9BC-257DEB51E5C9}"/>
              </a:ext>
            </a:extLst>
          </p:cNvPr>
          <p:cNvSpPr/>
          <p:nvPr/>
        </p:nvSpPr>
        <p:spPr>
          <a:xfrm>
            <a:off x="6676177" y="1415371"/>
            <a:ext cx="5057383" cy="442472"/>
          </a:xfrm>
          <a:prstGeom prst="rect">
            <a:avLst/>
          </a:prstGeom>
          <a:solidFill>
            <a:schemeClr val="tx2">
              <a:lumMod val="75000"/>
            </a:schemeClr>
          </a:solidFill>
          <a:ln/>
        </p:spPr>
        <p:txBody>
          <a:bodyPr wrap="square" lIns="0" tIns="0" rIns="0" bIns="0" rtlCol="0" anchor="t"/>
          <a:lstStyle/>
          <a:p>
            <a:r>
              <a:rPr lang="en-US" sz="2000" b="1" dirty="0">
                <a:solidFill>
                  <a:schemeClr val="bg1"/>
                </a:solidFill>
              </a:rPr>
              <a:t>Feature 2 – Course &amp; Content Management</a:t>
            </a:r>
          </a:p>
          <a:p>
            <a:r>
              <a:rPr lang="en-US" sz="2000" dirty="0">
                <a:solidFill>
                  <a:schemeClr val="bg1"/>
                </a:solidFill>
              </a:rPr>
              <a:t>Instructors can create courses with modules and lessons and submit them for admin approval before publishing to students.</a:t>
            </a:r>
          </a:p>
        </p:txBody>
      </p:sp>
      <p:sp>
        <p:nvSpPr>
          <p:cNvPr id="20" name="Text 6">
            <a:extLst>
              <a:ext uri="{FF2B5EF4-FFF2-40B4-BE49-F238E27FC236}">
                <a16:creationId xmlns:a16="http://schemas.microsoft.com/office/drawing/2014/main" id="{E2DFF165-3CBA-6201-EE47-0859984F14F9}"/>
              </a:ext>
            </a:extLst>
          </p:cNvPr>
          <p:cNvSpPr/>
          <p:nvPr/>
        </p:nvSpPr>
        <p:spPr>
          <a:xfrm>
            <a:off x="833818" y="4293783"/>
            <a:ext cx="5057383" cy="442472"/>
          </a:xfrm>
          <a:prstGeom prst="rect">
            <a:avLst/>
          </a:prstGeom>
          <a:solidFill>
            <a:schemeClr val="tx2">
              <a:lumMod val="75000"/>
            </a:schemeClr>
          </a:solidFill>
          <a:ln/>
        </p:spPr>
        <p:txBody>
          <a:bodyPr wrap="square" lIns="0" tIns="0" rIns="0" bIns="0" rtlCol="0" anchor="t"/>
          <a:lstStyle/>
          <a:p>
            <a:r>
              <a:rPr lang="en-US" sz="2000" b="1" dirty="0">
                <a:solidFill>
                  <a:schemeClr val="bg1"/>
                </a:solidFill>
              </a:rPr>
              <a:t>Feature 3 – Enrollment &amp; Assignment Tracking</a:t>
            </a:r>
          </a:p>
          <a:p>
            <a:r>
              <a:rPr lang="en-US" sz="2000" dirty="0">
                <a:solidFill>
                  <a:schemeClr val="bg1"/>
                </a:solidFill>
              </a:rPr>
              <a:t>Students enroll in approved courses, submit assignments, and instructors can review and grade submissions with proper status tracking.</a:t>
            </a:r>
          </a:p>
        </p:txBody>
      </p:sp>
      <p:sp>
        <p:nvSpPr>
          <p:cNvPr id="21" name="Text 8">
            <a:extLst>
              <a:ext uri="{FF2B5EF4-FFF2-40B4-BE49-F238E27FC236}">
                <a16:creationId xmlns:a16="http://schemas.microsoft.com/office/drawing/2014/main" id="{1824773B-97D8-33D6-DDCD-92EE427D63C2}"/>
              </a:ext>
            </a:extLst>
          </p:cNvPr>
          <p:cNvSpPr/>
          <p:nvPr/>
        </p:nvSpPr>
        <p:spPr>
          <a:xfrm>
            <a:off x="6769493" y="4187253"/>
            <a:ext cx="5057383" cy="442472"/>
          </a:xfrm>
          <a:prstGeom prst="rect">
            <a:avLst/>
          </a:prstGeom>
          <a:solidFill>
            <a:schemeClr val="tx2">
              <a:lumMod val="75000"/>
            </a:schemeClr>
          </a:solidFill>
          <a:ln/>
        </p:spPr>
        <p:txBody>
          <a:bodyPr wrap="square" lIns="0" tIns="0" rIns="0" bIns="0" rtlCol="0" anchor="t"/>
          <a:lstStyle/>
          <a:p>
            <a:r>
              <a:rPr lang="en-US" sz="2000" b="1" dirty="0">
                <a:solidFill>
                  <a:schemeClr val="bg1"/>
                </a:solidFill>
              </a:rPr>
              <a:t>Feature 4 – Dashboards &amp; LINQ-Based Reports</a:t>
            </a:r>
          </a:p>
          <a:p>
            <a:r>
              <a:rPr lang="en-US" sz="2000" dirty="0">
                <a:solidFill>
                  <a:schemeClr val="bg1"/>
                </a:solidFill>
              </a:rPr>
              <a:t>Dynamic dashboards and analytical reports generated using LINQ for enrollments, assignment submissions, and student progress tracking.</a:t>
            </a:r>
          </a:p>
        </p:txBody>
      </p:sp>
    </p:spTree>
    <p:extLst>
      <p:ext uri="{BB962C8B-B14F-4D97-AF65-F5344CB8AC3E}">
        <p14:creationId xmlns:p14="http://schemas.microsoft.com/office/powerpoint/2010/main" val="3285184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3273B-3922-D653-AA31-C34A4FEDEB1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9E146AB5-E9F2-D9DC-B88B-DA5536167ECB}"/>
              </a:ext>
            </a:extLst>
          </p:cNvPr>
          <p:cNvSpPr>
            <a:spLocks noGrp="1"/>
          </p:cNvSpPr>
          <p:nvPr>
            <p:ph type="title"/>
          </p:nvPr>
        </p:nvSpPr>
        <p:spPr>
          <a:xfrm>
            <a:off x="465138" y="386203"/>
            <a:ext cx="11533187" cy="410369"/>
          </a:xfrm>
        </p:spPr>
        <p:txBody>
          <a:bodyPr/>
          <a:lstStyle/>
          <a:p>
            <a:r>
              <a:rPr lang="en-IN" b="1" dirty="0"/>
              <a:t>Technology Stack</a:t>
            </a:r>
          </a:p>
        </p:txBody>
      </p:sp>
      <p:sp>
        <p:nvSpPr>
          <p:cNvPr id="8" name="Text 0">
            <a:extLst>
              <a:ext uri="{FF2B5EF4-FFF2-40B4-BE49-F238E27FC236}">
                <a16:creationId xmlns:a16="http://schemas.microsoft.com/office/drawing/2014/main" id="{E72FF6D6-934C-89BF-C400-E28538282E0B}"/>
              </a:ext>
            </a:extLst>
          </p:cNvPr>
          <p:cNvSpPr/>
          <p:nvPr/>
        </p:nvSpPr>
        <p:spPr>
          <a:xfrm>
            <a:off x="609599" y="1249661"/>
            <a:ext cx="5626743" cy="2080976"/>
          </a:xfrm>
          <a:prstGeom prst="rect">
            <a:avLst/>
          </a:prstGeom>
          <a:solidFill>
            <a:schemeClr val="tx2">
              <a:lumMod val="75000"/>
            </a:schemeClr>
          </a:solidFill>
          <a:ln/>
          <a:effectLst>
            <a:outerShdw blurRad="76200" dist="38100" dir="5400000" algn="bl" rotWithShape="0">
              <a:srgbClr val="000000">
                <a:alpha val="20000"/>
              </a:srgbClr>
            </a:outerShdw>
          </a:effectLst>
        </p:spPr>
        <p:txBody>
          <a:bodyPr wrap="none" lIns="0" tIns="0" rIns="0" bIns="0" rtlCol="0" anchor="ctr">
            <a:normAutofit/>
          </a:bodyPr>
          <a:lstStyle/>
          <a:p>
            <a:pPr marL="0" indent="0">
              <a:buNone/>
            </a:pPr>
            <a:endParaRPr lang="en-US" sz="2000" dirty="0">
              <a:solidFill>
                <a:schemeClr val="bg1"/>
              </a:solidFill>
            </a:endParaRPr>
          </a:p>
        </p:txBody>
      </p:sp>
      <p:sp>
        <p:nvSpPr>
          <p:cNvPr id="9" name="Text 1">
            <a:extLst>
              <a:ext uri="{FF2B5EF4-FFF2-40B4-BE49-F238E27FC236}">
                <a16:creationId xmlns:a16="http://schemas.microsoft.com/office/drawing/2014/main" id="{B967C3EB-CEC7-DEB7-15C7-918FE74EF72D}"/>
              </a:ext>
            </a:extLst>
          </p:cNvPr>
          <p:cNvSpPr/>
          <p:nvPr/>
        </p:nvSpPr>
        <p:spPr>
          <a:xfrm>
            <a:off x="6491948" y="1249661"/>
            <a:ext cx="5626743" cy="2080976"/>
          </a:xfrm>
          <a:prstGeom prst="rect">
            <a:avLst/>
          </a:prstGeom>
          <a:solidFill>
            <a:schemeClr val="tx2">
              <a:lumMod val="75000"/>
            </a:schemeClr>
          </a:solidFill>
          <a:ln/>
          <a:effectLst>
            <a:outerShdw blurRad="76200" dist="38100" dir="5400000" algn="bl" rotWithShape="0">
              <a:srgbClr val="000000">
                <a:alpha val="20000"/>
              </a:srgbClr>
            </a:outerShdw>
          </a:effectLst>
        </p:spPr>
        <p:txBody>
          <a:bodyPr wrap="none" lIns="0" tIns="0" rIns="0" bIns="0" rtlCol="0" anchor="ctr">
            <a:normAutofit/>
          </a:bodyPr>
          <a:lstStyle/>
          <a:p>
            <a:pPr marL="0" indent="0">
              <a:buNone/>
            </a:pPr>
            <a:endParaRPr lang="en-US" sz="2000" dirty="0">
              <a:solidFill>
                <a:schemeClr val="bg1"/>
              </a:solidFill>
            </a:endParaRPr>
          </a:p>
        </p:txBody>
      </p:sp>
      <p:sp>
        <p:nvSpPr>
          <p:cNvPr id="10" name="Text 2">
            <a:extLst>
              <a:ext uri="{FF2B5EF4-FFF2-40B4-BE49-F238E27FC236}">
                <a16:creationId xmlns:a16="http://schemas.microsoft.com/office/drawing/2014/main" id="{E6DBC27C-FFB2-A109-B3A2-F991289B2843}"/>
              </a:ext>
            </a:extLst>
          </p:cNvPr>
          <p:cNvSpPr/>
          <p:nvPr/>
        </p:nvSpPr>
        <p:spPr>
          <a:xfrm>
            <a:off x="609599" y="3694792"/>
            <a:ext cx="5626743" cy="2080976"/>
          </a:xfrm>
          <a:prstGeom prst="rect">
            <a:avLst/>
          </a:prstGeom>
          <a:solidFill>
            <a:schemeClr val="tx2">
              <a:lumMod val="75000"/>
            </a:schemeClr>
          </a:solidFill>
          <a:ln/>
          <a:effectLst>
            <a:outerShdw blurRad="76200" dist="38100" dir="5400000" algn="bl" rotWithShape="0">
              <a:srgbClr val="000000">
                <a:alpha val="20000"/>
              </a:srgbClr>
            </a:outerShdw>
          </a:effectLst>
        </p:spPr>
        <p:txBody>
          <a:bodyPr wrap="none" lIns="0" tIns="0" rIns="0" bIns="0" rtlCol="0" anchor="ctr">
            <a:normAutofit/>
          </a:bodyPr>
          <a:lstStyle/>
          <a:p>
            <a:pPr marL="0" indent="0">
              <a:buNone/>
            </a:pPr>
            <a:endParaRPr lang="en-US" sz="2000" dirty="0">
              <a:solidFill>
                <a:schemeClr val="bg1"/>
              </a:solidFill>
            </a:endParaRPr>
          </a:p>
        </p:txBody>
      </p:sp>
      <p:sp>
        <p:nvSpPr>
          <p:cNvPr id="11" name="Text 3">
            <a:extLst>
              <a:ext uri="{FF2B5EF4-FFF2-40B4-BE49-F238E27FC236}">
                <a16:creationId xmlns:a16="http://schemas.microsoft.com/office/drawing/2014/main" id="{5F5193E1-5D95-D627-B5C6-9F24E5FB9E1E}"/>
              </a:ext>
            </a:extLst>
          </p:cNvPr>
          <p:cNvSpPr/>
          <p:nvPr/>
        </p:nvSpPr>
        <p:spPr>
          <a:xfrm>
            <a:off x="6491948" y="3694792"/>
            <a:ext cx="5626743" cy="2080976"/>
          </a:xfrm>
          <a:prstGeom prst="rect">
            <a:avLst/>
          </a:prstGeom>
          <a:solidFill>
            <a:schemeClr val="tx2">
              <a:lumMod val="75000"/>
            </a:schemeClr>
          </a:solidFill>
          <a:ln/>
          <a:effectLst>
            <a:outerShdw blurRad="76200" dist="38100" dir="5400000" algn="bl" rotWithShape="0">
              <a:srgbClr val="000000">
                <a:alpha val="20000"/>
              </a:srgbClr>
            </a:outerShdw>
          </a:effectLst>
        </p:spPr>
        <p:txBody>
          <a:bodyPr wrap="none" lIns="0" tIns="0" rIns="0" bIns="0" rtlCol="0" anchor="ctr">
            <a:normAutofit/>
          </a:bodyPr>
          <a:lstStyle/>
          <a:p>
            <a:pPr marL="0" indent="0">
              <a:buNone/>
            </a:pPr>
            <a:endParaRPr lang="en-US" sz="2000" dirty="0">
              <a:solidFill>
                <a:schemeClr val="bg1"/>
              </a:solidFill>
            </a:endParaRPr>
          </a:p>
        </p:txBody>
      </p:sp>
      <p:sp>
        <p:nvSpPr>
          <p:cNvPr id="12" name="Text 5">
            <a:extLst>
              <a:ext uri="{FF2B5EF4-FFF2-40B4-BE49-F238E27FC236}">
                <a16:creationId xmlns:a16="http://schemas.microsoft.com/office/drawing/2014/main" id="{5D378472-B8A9-5979-B678-E7E50B00B31F}"/>
              </a:ext>
            </a:extLst>
          </p:cNvPr>
          <p:cNvSpPr/>
          <p:nvPr/>
        </p:nvSpPr>
        <p:spPr>
          <a:xfrm>
            <a:off x="838199" y="1478261"/>
            <a:ext cx="5057383" cy="538863"/>
          </a:xfrm>
          <a:prstGeom prst="rect">
            <a:avLst/>
          </a:prstGeom>
          <a:solidFill>
            <a:schemeClr val="tx2">
              <a:lumMod val="75000"/>
            </a:schemeClr>
          </a:solidFill>
          <a:ln/>
        </p:spPr>
        <p:txBody>
          <a:bodyPr wrap="square" lIns="0" tIns="0" rIns="0" bIns="0" rtlCol="0" anchor="t"/>
          <a:lstStyle/>
          <a:p>
            <a:pPr marL="0" indent="0">
              <a:lnSpc>
                <a:spcPts val="2160"/>
              </a:lnSpc>
              <a:buNone/>
            </a:pPr>
            <a:r>
              <a:rPr lang="en-US" sz="2000" b="1" dirty="0">
                <a:solidFill>
                  <a:schemeClr val="bg1"/>
                </a:solidFill>
                <a:ea typeface="Arial" pitchFamily="34" charset="-122"/>
                <a:cs typeface="Arial" pitchFamily="34" charset="-120"/>
              </a:rPr>
              <a:t>🎯 Backend</a:t>
            </a:r>
          </a:p>
          <a:p>
            <a:pPr marL="0" indent="0">
              <a:lnSpc>
                <a:spcPts val="2160"/>
              </a:lnSpc>
              <a:buNone/>
            </a:pPr>
            <a:endParaRPr lang="en-US" sz="2000" dirty="0">
              <a:solidFill>
                <a:schemeClr val="bg1"/>
              </a:solidFill>
            </a:endParaRPr>
          </a:p>
        </p:txBody>
      </p:sp>
      <p:sp>
        <p:nvSpPr>
          <p:cNvPr id="13" name="Text 6">
            <a:extLst>
              <a:ext uri="{FF2B5EF4-FFF2-40B4-BE49-F238E27FC236}">
                <a16:creationId xmlns:a16="http://schemas.microsoft.com/office/drawing/2014/main" id="{EB24A923-46DC-7CF3-D671-A892238EB879}"/>
              </a:ext>
            </a:extLst>
          </p:cNvPr>
          <p:cNvSpPr/>
          <p:nvPr/>
        </p:nvSpPr>
        <p:spPr>
          <a:xfrm>
            <a:off x="838198" y="1980224"/>
            <a:ext cx="5057383" cy="419158"/>
          </a:xfrm>
          <a:prstGeom prst="rect">
            <a:avLst/>
          </a:prstGeom>
          <a:solidFill>
            <a:schemeClr val="tx2">
              <a:lumMod val="75000"/>
            </a:schemeClr>
          </a:solidFill>
          <a:ln/>
        </p:spPr>
        <p:txBody>
          <a:bodyPr wrap="square" lIns="0" tIns="0" rIns="0" bIns="0" rtlCol="0" anchor="t"/>
          <a:lstStyle/>
          <a:p>
            <a:pPr>
              <a:lnSpc>
                <a:spcPct val="150000"/>
              </a:lnSpc>
            </a:pPr>
            <a:r>
              <a:rPr lang="en-US" sz="1600" dirty="0">
                <a:solidFill>
                  <a:schemeClr val="bg1"/>
                </a:solidFill>
              </a:rPr>
              <a:t>ASP.NET Core Web API with Entity Framework Core and LINQ to implement secure RESTful services, business logic, and reporting.</a:t>
            </a:r>
          </a:p>
        </p:txBody>
      </p:sp>
      <p:sp>
        <p:nvSpPr>
          <p:cNvPr id="14" name="Text 7">
            <a:extLst>
              <a:ext uri="{FF2B5EF4-FFF2-40B4-BE49-F238E27FC236}">
                <a16:creationId xmlns:a16="http://schemas.microsoft.com/office/drawing/2014/main" id="{F77B41F2-3993-C005-E8E9-FB7C5A39B61E}"/>
              </a:ext>
            </a:extLst>
          </p:cNvPr>
          <p:cNvSpPr/>
          <p:nvPr/>
        </p:nvSpPr>
        <p:spPr>
          <a:xfrm>
            <a:off x="6720548" y="1478261"/>
            <a:ext cx="5057383" cy="538863"/>
          </a:xfrm>
          <a:prstGeom prst="rect">
            <a:avLst/>
          </a:prstGeom>
          <a:solidFill>
            <a:schemeClr val="tx2">
              <a:lumMod val="75000"/>
            </a:schemeClr>
          </a:solidFill>
          <a:ln/>
        </p:spPr>
        <p:txBody>
          <a:bodyPr wrap="square" lIns="0" tIns="0" rIns="0" bIns="0" rtlCol="0" anchor="t"/>
          <a:lstStyle/>
          <a:p>
            <a:pPr marL="0" indent="0">
              <a:lnSpc>
                <a:spcPts val="2160"/>
              </a:lnSpc>
              <a:buNone/>
            </a:pPr>
            <a:r>
              <a:rPr lang="en-US" sz="2000" b="1" dirty="0">
                <a:solidFill>
                  <a:schemeClr val="bg1"/>
                </a:solidFill>
                <a:ea typeface="Arial" pitchFamily="34" charset="-122"/>
                <a:cs typeface="Arial" pitchFamily="34" charset="-120"/>
              </a:rPr>
              <a:t>⚡ Frontend</a:t>
            </a:r>
            <a:endParaRPr lang="en-US" sz="2000" dirty="0">
              <a:solidFill>
                <a:schemeClr val="bg1"/>
              </a:solidFill>
            </a:endParaRPr>
          </a:p>
        </p:txBody>
      </p:sp>
      <p:sp>
        <p:nvSpPr>
          <p:cNvPr id="15" name="Text 8">
            <a:extLst>
              <a:ext uri="{FF2B5EF4-FFF2-40B4-BE49-F238E27FC236}">
                <a16:creationId xmlns:a16="http://schemas.microsoft.com/office/drawing/2014/main" id="{27624750-5CFC-DA10-D3F7-87774376A717}"/>
              </a:ext>
            </a:extLst>
          </p:cNvPr>
          <p:cNvSpPr/>
          <p:nvPr/>
        </p:nvSpPr>
        <p:spPr>
          <a:xfrm>
            <a:off x="6720547" y="1847369"/>
            <a:ext cx="5057383" cy="419158"/>
          </a:xfrm>
          <a:prstGeom prst="rect">
            <a:avLst/>
          </a:prstGeom>
          <a:solidFill>
            <a:schemeClr val="tx2">
              <a:lumMod val="75000"/>
            </a:schemeClr>
          </a:solidFill>
          <a:ln/>
        </p:spPr>
        <p:txBody>
          <a:bodyPr wrap="square" lIns="0" tIns="0" rIns="0" bIns="0" rtlCol="0" anchor="t"/>
          <a:lstStyle/>
          <a:p>
            <a:pPr>
              <a:lnSpc>
                <a:spcPct val="150000"/>
              </a:lnSpc>
            </a:pPr>
            <a:r>
              <a:rPr lang="en-US" sz="2000" dirty="0">
                <a:solidFill>
                  <a:schemeClr val="bg1"/>
                </a:solidFill>
              </a:rPr>
              <a:t>Angular with TypeScript and Angular Material to build a responsive, role-based user interface with reactive forms.</a:t>
            </a:r>
          </a:p>
        </p:txBody>
      </p:sp>
      <p:sp>
        <p:nvSpPr>
          <p:cNvPr id="16" name="Text 9">
            <a:extLst>
              <a:ext uri="{FF2B5EF4-FFF2-40B4-BE49-F238E27FC236}">
                <a16:creationId xmlns:a16="http://schemas.microsoft.com/office/drawing/2014/main" id="{467D5FB6-92D7-F8B0-9A81-4B92ACD0C286}"/>
              </a:ext>
            </a:extLst>
          </p:cNvPr>
          <p:cNvSpPr/>
          <p:nvPr/>
        </p:nvSpPr>
        <p:spPr>
          <a:xfrm>
            <a:off x="838199" y="3923392"/>
            <a:ext cx="5057383" cy="538863"/>
          </a:xfrm>
          <a:prstGeom prst="rect">
            <a:avLst/>
          </a:prstGeom>
          <a:solidFill>
            <a:schemeClr val="tx2">
              <a:lumMod val="75000"/>
            </a:schemeClr>
          </a:solidFill>
          <a:ln/>
        </p:spPr>
        <p:txBody>
          <a:bodyPr wrap="square" lIns="0" tIns="0" rIns="0" bIns="0" rtlCol="0" anchor="t"/>
          <a:lstStyle/>
          <a:p>
            <a:pPr marL="0" indent="0">
              <a:lnSpc>
                <a:spcPts val="2160"/>
              </a:lnSpc>
              <a:buNone/>
            </a:pPr>
            <a:r>
              <a:rPr lang="en-US" sz="2000" b="1" dirty="0">
                <a:solidFill>
                  <a:schemeClr val="bg1"/>
                </a:solidFill>
                <a:ea typeface="Arial" pitchFamily="34" charset="-122"/>
                <a:cs typeface="Arial" pitchFamily="34" charset="-120"/>
              </a:rPr>
              <a:t>🔒 Roles</a:t>
            </a:r>
            <a:endParaRPr lang="en-US" sz="2000" dirty="0">
              <a:solidFill>
                <a:schemeClr val="bg1"/>
              </a:solidFill>
            </a:endParaRPr>
          </a:p>
        </p:txBody>
      </p:sp>
      <p:sp>
        <p:nvSpPr>
          <p:cNvPr id="18" name="Text 11">
            <a:extLst>
              <a:ext uri="{FF2B5EF4-FFF2-40B4-BE49-F238E27FC236}">
                <a16:creationId xmlns:a16="http://schemas.microsoft.com/office/drawing/2014/main" id="{363712F4-0BF8-A94D-62E7-BA77D2DEE8C5}"/>
              </a:ext>
            </a:extLst>
          </p:cNvPr>
          <p:cNvSpPr/>
          <p:nvPr/>
        </p:nvSpPr>
        <p:spPr>
          <a:xfrm>
            <a:off x="6720548" y="3923392"/>
            <a:ext cx="5057383" cy="538863"/>
          </a:xfrm>
          <a:prstGeom prst="rect">
            <a:avLst/>
          </a:prstGeom>
          <a:solidFill>
            <a:schemeClr val="tx2">
              <a:lumMod val="75000"/>
            </a:schemeClr>
          </a:solidFill>
          <a:ln/>
        </p:spPr>
        <p:txBody>
          <a:bodyPr wrap="square" lIns="0" tIns="0" rIns="0" bIns="0" rtlCol="0" anchor="t"/>
          <a:lstStyle/>
          <a:p>
            <a:pPr marL="0" indent="0">
              <a:lnSpc>
                <a:spcPts val="2160"/>
              </a:lnSpc>
              <a:buNone/>
            </a:pPr>
            <a:r>
              <a:rPr lang="en-US" sz="2000" b="1" dirty="0">
                <a:solidFill>
                  <a:schemeClr val="bg1"/>
                </a:solidFill>
                <a:ea typeface="Arial" pitchFamily="34" charset="-122"/>
                <a:cs typeface="Arial" pitchFamily="34" charset="-120"/>
              </a:rPr>
              <a:t>📊 Database</a:t>
            </a:r>
            <a:endParaRPr lang="en-US" sz="2000" dirty="0">
              <a:solidFill>
                <a:schemeClr val="bg1"/>
              </a:solidFill>
            </a:endParaRPr>
          </a:p>
        </p:txBody>
      </p:sp>
      <p:sp>
        <p:nvSpPr>
          <p:cNvPr id="20" name="Text 6">
            <a:extLst>
              <a:ext uri="{FF2B5EF4-FFF2-40B4-BE49-F238E27FC236}">
                <a16:creationId xmlns:a16="http://schemas.microsoft.com/office/drawing/2014/main" id="{1220130E-5EBB-815A-23CB-9204292393EE}"/>
              </a:ext>
            </a:extLst>
          </p:cNvPr>
          <p:cNvSpPr/>
          <p:nvPr/>
        </p:nvSpPr>
        <p:spPr>
          <a:xfrm>
            <a:off x="793829" y="4473038"/>
            <a:ext cx="5057383" cy="419158"/>
          </a:xfrm>
          <a:prstGeom prst="rect">
            <a:avLst/>
          </a:prstGeom>
          <a:solidFill>
            <a:schemeClr val="tx2">
              <a:lumMod val="75000"/>
            </a:schemeClr>
          </a:solidFill>
          <a:ln/>
        </p:spPr>
        <p:txBody>
          <a:bodyPr wrap="square" lIns="0" tIns="0" rIns="0" bIns="0" rtlCol="0" anchor="t"/>
          <a:lstStyle/>
          <a:p>
            <a:pPr marL="0" indent="0">
              <a:lnSpc>
                <a:spcPct val="150000"/>
              </a:lnSpc>
              <a:buNone/>
            </a:pPr>
            <a:r>
              <a:rPr lang="en-US" sz="2000" dirty="0" err="1">
                <a:solidFill>
                  <a:schemeClr val="bg1"/>
                </a:solidFill>
              </a:rPr>
              <a:t>Admin,Student,Instructor</a:t>
            </a:r>
            <a:endParaRPr lang="en-US" sz="2000" dirty="0">
              <a:solidFill>
                <a:schemeClr val="bg1"/>
              </a:solidFill>
            </a:endParaRPr>
          </a:p>
        </p:txBody>
      </p:sp>
      <p:sp>
        <p:nvSpPr>
          <p:cNvPr id="21" name="Text 8">
            <a:extLst>
              <a:ext uri="{FF2B5EF4-FFF2-40B4-BE49-F238E27FC236}">
                <a16:creationId xmlns:a16="http://schemas.microsoft.com/office/drawing/2014/main" id="{987C808B-CE90-C512-260A-DE6FBBB9E4F1}"/>
              </a:ext>
            </a:extLst>
          </p:cNvPr>
          <p:cNvSpPr/>
          <p:nvPr/>
        </p:nvSpPr>
        <p:spPr>
          <a:xfrm>
            <a:off x="6675037" y="4309747"/>
            <a:ext cx="5057383" cy="419158"/>
          </a:xfrm>
          <a:prstGeom prst="rect">
            <a:avLst/>
          </a:prstGeom>
          <a:solidFill>
            <a:schemeClr val="tx2">
              <a:lumMod val="75000"/>
            </a:schemeClr>
          </a:solidFill>
          <a:ln/>
        </p:spPr>
        <p:txBody>
          <a:bodyPr wrap="square" lIns="0" tIns="0" rIns="0" bIns="0" rtlCol="0" anchor="t"/>
          <a:lstStyle/>
          <a:p>
            <a:pPr>
              <a:lnSpc>
                <a:spcPct val="150000"/>
              </a:lnSpc>
            </a:pPr>
            <a:r>
              <a:rPr lang="en-US" sz="2000" dirty="0">
                <a:solidFill>
                  <a:schemeClr val="bg1"/>
                </a:solidFill>
              </a:rPr>
              <a:t>SQL Server with a normalized relational schema to store users, courses, enrollments, assignments, and progress data.</a:t>
            </a:r>
          </a:p>
        </p:txBody>
      </p:sp>
    </p:spTree>
    <p:extLst>
      <p:ext uri="{BB962C8B-B14F-4D97-AF65-F5344CB8AC3E}">
        <p14:creationId xmlns:p14="http://schemas.microsoft.com/office/powerpoint/2010/main" val="27839655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ED342-7CA9-C345-BD7C-93BA1DB3ABA4}"/>
              </a:ext>
            </a:extLst>
          </p:cNvPr>
          <p:cNvSpPr>
            <a:spLocks noGrp="1"/>
          </p:cNvSpPr>
          <p:nvPr>
            <p:ph type="title"/>
          </p:nvPr>
        </p:nvSpPr>
        <p:spPr>
          <a:xfrm>
            <a:off x="465138" y="386203"/>
            <a:ext cx="11533187" cy="410369"/>
          </a:xfrm>
        </p:spPr>
        <p:txBody>
          <a:bodyPr/>
          <a:lstStyle/>
          <a:p>
            <a:r>
              <a:rPr lang="en-IN" dirty="0"/>
              <a:t>ER Diagram</a:t>
            </a:r>
          </a:p>
        </p:txBody>
      </p:sp>
      <p:sp>
        <p:nvSpPr>
          <p:cNvPr id="3" name="Rectangle 2">
            <a:extLst>
              <a:ext uri="{FF2B5EF4-FFF2-40B4-BE49-F238E27FC236}">
                <a16:creationId xmlns:a16="http://schemas.microsoft.com/office/drawing/2014/main" id="{374B97DB-898A-5248-09FD-9CAF1BA31C0E}"/>
              </a:ext>
            </a:extLst>
          </p:cNvPr>
          <p:cNvSpPr/>
          <p:nvPr/>
        </p:nvSpPr>
        <p:spPr bwMode="auto">
          <a:xfrm>
            <a:off x="465138" y="1169043"/>
            <a:ext cx="11257545" cy="5439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5" name="Picture 4">
            <a:extLst>
              <a:ext uri="{FF2B5EF4-FFF2-40B4-BE49-F238E27FC236}">
                <a16:creationId xmlns:a16="http://schemas.microsoft.com/office/drawing/2014/main" id="{A1C25AAB-F39C-459B-05DB-6D959873913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85058" y="796572"/>
            <a:ext cx="10384971" cy="5892143"/>
          </a:xfrm>
          <a:prstGeom prst="rect">
            <a:avLst/>
          </a:prstGeom>
        </p:spPr>
      </p:pic>
    </p:spTree>
    <p:extLst>
      <p:ext uri="{BB962C8B-B14F-4D97-AF65-F5344CB8AC3E}">
        <p14:creationId xmlns:p14="http://schemas.microsoft.com/office/powerpoint/2010/main" val="31533895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14D17-9F4D-D600-3FCC-182A1DD4E6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2EAA2C-318A-BB39-2769-261F24B10C59}"/>
              </a:ext>
            </a:extLst>
          </p:cNvPr>
          <p:cNvSpPr>
            <a:spLocks noGrp="1"/>
          </p:cNvSpPr>
          <p:nvPr>
            <p:ph type="title"/>
          </p:nvPr>
        </p:nvSpPr>
        <p:spPr/>
        <p:txBody>
          <a:bodyPr/>
          <a:lstStyle/>
          <a:p>
            <a:pPr>
              <a:lnSpc>
                <a:spcPts val="3240"/>
              </a:lnSpc>
            </a:pPr>
            <a:r>
              <a:rPr lang="en-US" b="1" dirty="0">
                <a:solidFill>
                  <a:schemeClr val="tx1"/>
                </a:solidFill>
                <a:ea typeface="Arial" pitchFamily="34" charset="-122"/>
                <a:cs typeface="Arial" pitchFamily="34" charset="-120"/>
              </a:rPr>
              <a:t>Dashboard Screen</a:t>
            </a:r>
            <a:endParaRPr lang="en-US" dirty="0">
              <a:solidFill>
                <a:schemeClr val="tx1"/>
              </a:solidFill>
            </a:endParaRPr>
          </a:p>
        </p:txBody>
      </p:sp>
      <p:sp>
        <p:nvSpPr>
          <p:cNvPr id="5" name="Text Placeholder 4">
            <a:extLst>
              <a:ext uri="{FF2B5EF4-FFF2-40B4-BE49-F238E27FC236}">
                <a16:creationId xmlns:a16="http://schemas.microsoft.com/office/drawing/2014/main" id="{7C6BC7B5-AE3E-0B12-DFC9-DA74CB2285A9}"/>
              </a:ext>
            </a:extLst>
          </p:cNvPr>
          <p:cNvSpPr>
            <a:spLocks noGrp="1"/>
          </p:cNvSpPr>
          <p:nvPr>
            <p:ph type="body" sz="quarter" idx="11"/>
          </p:nvPr>
        </p:nvSpPr>
        <p:spPr/>
        <p:txBody>
          <a:bodyPr/>
          <a:lstStyle/>
          <a:p>
            <a:endParaRPr lang="en-IN" dirty="0"/>
          </a:p>
        </p:txBody>
      </p:sp>
      <p:pic>
        <p:nvPicPr>
          <p:cNvPr id="6" name="Picture 5">
            <a:extLst>
              <a:ext uri="{FF2B5EF4-FFF2-40B4-BE49-F238E27FC236}">
                <a16:creationId xmlns:a16="http://schemas.microsoft.com/office/drawing/2014/main" id="{ECF15C31-7534-D009-06C7-8C6E5EECE416}"/>
              </a:ext>
            </a:extLst>
          </p:cNvPr>
          <p:cNvPicPr>
            <a:picLocks noChangeAspect="1"/>
          </p:cNvPicPr>
          <p:nvPr/>
        </p:nvPicPr>
        <p:blipFill>
          <a:blip r:embed="rId2"/>
          <a:stretch>
            <a:fillRect/>
          </a:stretch>
        </p:blipFill>
        <p:spPr>
          <a:xfrm>
            <a:off x="438152" y="1130159"/>
            <a:ext cx="5435696" cy="2745156"/>
          </a:xfrm>
          <a:prstGeom prst="rect">
            <a:avLst/>
          </a:prstGeom>
        </p:spPr>
      </p:pic>
      <p:pic>
        <p:nvPicPr>
          <p:cNvPr id="8" name="Picture 7">
            <a:extLst>
              <a:ext uri="{FF2B5EF4-FFF2-40B4-BE49-F238E27FC236}">
                <a16:creationId xmlns:a16="http://schemas.microsoft.com/office/drawing/2014/main" id="{ECE48471-FEEA-5B3F-22E4-D8D4EE292BD1}"/>
              </a:ext>
            </a:extLst>
          </p:cNvPr>
          <p:cNvPicPr>
            <a:picLocks noChangeAspect="1"/>
          </p:cNvPicPr>
          <p:nvPr/>
        </p:nvPicPr>
        <p:blipFill>
          <a:blip r:embed="rId3"/>
          <a:stretch>
            <a:fillRect/>
          </a:stretch>
        </p:blipFill>
        <p:spPr>
          <a:xfrm>
            <a:off x="378204" y="3968940"/>
            <a:ext cx="5569048" cy="2420428"/>
          </a:xfrm>
          <a:prstGeom prst="rect">
            <a:avLst/>
          </a:prstGeom>
        </p:spPr>
      </p:pic>
      <p:sp>
        <p:nvSpPr>
          <p:cNvPr id="12" name="Picture Placeholder 11">
            <a:extLst>
              <a:ext uri="{FF2B5EF4-FFF2-40B4-BE49-F238E27FC236}">
                <a16:creationId xmlns:a16="http://schemas.microsoft.com/office/drawing/2014/main" id="{4F7107C1-8BB2-189E-FF9D-DAB68EFC27DC}"/>
              </a:ext>
            </a:extLst>
          </p:cNvPr>
          <p:cNvSpPr>
            <a:spLocks noGrp="1"/>
          </p:cNvSpPr>
          <p:nvPr>
            <p:ph type="pic" sz="quarter" idx="10"/>
          </p:nvPr>
        </p:nvSpPr>
        <p:spPr/>
      </p:sp>
      <p:pic>
        <p:nvPicPr>
          <p:cNvPr id="14" name="Picture 13">
            <a:extLst>
              <a:ext uri="{FF2B5EF4-FFF2-40B4-BE49-F238E27FC236}">
                <a16:creationId xmlns:a16="http://schemas.microsoft.com/office/drawing/2014/main" id="{2025D7A7-A50B-CF07-0AB9-8124A8CD7F8E}"/>
              </a:ext>
            </a:extLst>
          </p:cNvPr>
          <p:cNvPicPr>
            <a:picLocks noChangeAspect="1"/>
          </p:cNvPicPr>
          <p:nvPr/>
        </p:nvPicPr>
        <p:blipFill>
          <a:blip r:embed="rId4"/>
          <a:stretch>
            <a:fillRect/>
          </a:stretch>
        </p:blipFill>
        <p:spPr>
          <a:xfrm>
            <a:off x="5974237" y="961480"/>
            <a:ext cx="6037542" cy="3082513"/>
          </a:xfrm>
          <a:prstGeom prst="rect">
            <a:avLst/>
          </a:prstGeom>
        </p:spPr>
      </p:pic>
      <p:pic>
        <p:nvPicPr>
          <p:cNvPr id="18" name="Picture 17">
            <a:extLst>
              <a:ext uri="{FF2B5EF4-FFF2-40B4-BE49-F238E27FC236}">
                <a16:creationId xmlns:a16="http://schemas.microsoft.com/office/drawing/2014/main" id="{F64C1DFD-0EA6-A04D-0F84-1F58F9185419}"/>
              </a:ext>
            </a:extLst>
          </p:cNvPr>
          <p:cNvPicPr>
            <a:picLocks noChangeAspect="1"/>
          </p:cNvPicPr>
          <p:nvPr/>
        </p:nvPicPr>
        <p:blipFill>
          <a:blip r:embed="rId5"/>
          <a:stretch>
            <a:fillRect/>
          </a:stretch>
        </p:blipFill>
        <p:spPr>
          <a:xfrm>
            <a:off x="6047641" y="3968940"/>
            <a:ext cx="5846101" cy="2582793"/>
          </a:xfrm>
          <a:prstGeom prst="rect">
            <a:avLst/>
          </a:prstGeom>
        </p:spPr>
      </p:pic>
    </p:spTree>
    <p:extLst>
      <p:ext uri="{BB962C8B-B14F-4D97-AF65-F5344CB8AC3E}">
        <p14:creationId xmlns:p14="http://schemas.microsoft.com/office/powerpoint/2010/main" val="6565612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0EB3F-409A-58B0-41B1-563E5288F7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F629F9-DF49-F268-87D3-1C63C256665D}"/>
              </a:ext>
            </a:extLst>
          </p:cNvPr>
          <p:cNvSpPr>
            <a:spLocks noGrp="1"/>
          </p:cNvSpPr>
          <p:nvPr>
            <p:ph type="title"/>
          </p:nvPr>
        </p:nvSpPr>
        <p:spPr/>
        <p:txBody>
          <a:bodyPr/>
          <a:lstStyle/>
          <a:p>
            <a:pPr>
              <a:lnSpc>
                <a:spcPts val="3240"/>
              </a:lnSpc>
            </a:pPr>
            <a:r>
              <a:rPr lang="en-US" b="1" dirty="0">
                <a:solidFill>
                  <a:schemeClr val="tx1"/>
                </a:solidFill>
                <a:ea typeface="Arial" pitchFamily="34" charset="-122"/>
                <a:cs typeface="Arial" pitchFamily="34" charset="-120"/>
              </a:rPr>
              <a:t>User Management Screen</a:t>
            </a:r>
            <a:endParaRPr lang="en-US" dirty="0">
              <a:solidFill>
                <a:schemeClr val="tx1"/>
              </a:solidFill>
            </a:endParaRPr>
          </a:p>
        </p:txBody>
      </p:sp>
      <p:sp>
        <p:nvSpPr>
          <p:cNvPr id="4" name="Picture Placeholder 3">
            <a:extLst>
              <a:ext uri="{FF2B5EF4-FFF2-40B4-BE49-F238E27FC236}">
                <a16:creationId xmlns:a16="http://schemas.microsoft.com/office/drawing/2014/main" id="{72C496C7-A95B-5451-94C9-072F94D792D1}"/>
              </a:ext>
            </a:extLst>
          </p:cNvPr>
          <p:cNvSpPr>
            <a:spLocks noGrp="1"/>
          </p:cNvSpPr>
          <p:nvPr>
            <p:ph type="pic" sz="quarter" idx="10"/>
          </p:nvPr>
        </p:nvSpPr>
        <p:spPr/>
      </p:sp>
      <p:sp>
        <p:nvSpPr>
          <p:cNvPr id="5" name="Text Placeholder 4">
            <a:extLst>
              <a:ext uri="{FF2B5EF4-FFF2-40B4-BE49-F238E27FC236}">
                <a16:creationId xmlns:a16="http://schemas.microsoft.com/office/drawing/2014/main" id="{F969617F-C190-E0D4-53CF-EE156C16083E}"/>
              </a:ext>
            </a:extLst>
          </p:cNvPr>
          <p:cNvSpPr>
            <a:spLocks noGrp="1"/>
          </p:cNvSpPr>
          <p:nvPr>
            <p:ph type="body" sz="quarter" idx="11"/>
          </p:nvPr>
        </p:nvSpPr>
        <p:spPr/>
        <p:txBody>
          <a:bodyPr/>
          <a:lstStyle/>
          <a:p>
            <a:endParaRPr lang="en-IN" dirty="0"/>
          </a:p>
        </p:txBody>
      </p:sp>
      <p:pic>
        <p:nvPicPr>
          <p:cNvPr id="8" name="Picture 7">
            <a:extLst>
              <a:ext uri="{FF2B5EF4-FFF2-40B4-BE49-F238E27FC236}">
                <a16:creationId xmlns:a16="http://schemas.microsoft.com/office/drawing/2014/main" id="{4E8596E9-63FB-D499-3076-BF61C8C554C8}"/>
              </a:ext>
            </a:extLst>
          </p:cNvPr>
          <p:cNvPicPr>
            <a:picLocks noChangeAspect="1"/>
          </p:cNvPicPr>
          <p:nvPr/>
        </p:nvPicPr>
        <p:blipFill>
          <a:blip r:embed="rId2"/>
          <a:stretch>
            <a:fillRect/>
          </a:stretch>
        </p:blipFill>
        <p:spPr>
          <a:xfrm>
            <a:off x="465137" y="1130159"/>
            <a:ext cx="5376099" cy="2603642"/>
          </a:xfrm>
          <a:prstGeom prst="rect">
            <a:avLst/>
          </a:prstGeom>
        </p:spPr>
      </p:pic>
      <p:pic>
        <p:nvPicPr>
          <p:cNvPr id="10" name="Picture 9">
            <a:extLst>
              <a:ext uri="{FF2B5EF4-FFF2-40B4-BE49-F238E27FC236}">
                <a16:creationId xmlns:a16="http://schemas.microsoft.com/office/drawing/2014/main" id="{533704E5-B9B0-5646-46E7-86C00B114CC8}"/>
              </a:ext>
            </a:extLst>
          </p:cNvPr>
          <p:cNvPicPr>
            <a:picLocks noChangeAspect="1"/>
          </p:cNvPicPr>
          <p:nvPr/>
        </p:nvPicPr>
        <p:blipFill>
          <a:blip r:embed="rId3"/>
          <a:stretch>
            <a:fillRect/>
          </a:stretch>
        </p:blipFill>
        <p:spPr>
          <a:xfrm>
            <a:off x="345756" y="4066595"/>
            <a:ext cx="5614859" cy="2387396"/>
          </a:xfrm>
          <a:prstGeom prst="rect">
            <a:avLst/>
          </a:prstGeom>
        </p:spPr>
      </p:pic>
      <p:pic>
        <p:nvPicPr>
          <p:cNvPr id="12" name="Picture 11">
            <a:extLst>
              <a:ext uri="{FF2B5EF4-FFF2-40B4-BE49-F238E27FC236}">
                <a16:creationId xmlns:a16="http://schemas.microsoft.com/office/drawing/2014/main" id="{3EBB5572-6F3C-73E0-2AF3-00AE91460CEF}"/>
              </a:ext>
            </a:extLst>
          </p:cNvPr>
          <p:cNvPicPr>
            <a:picLocks noChangeAspect="1"/>
          </p:cNvPicPr>
          <p:nvPr/>
        </p:nvPicPr>
        <p:blipFill>
          <a:blip r:embed="rId4"/>
          <a:stretch>
            <a:fillRect/>
          </a:stretch>
        </p:blipFill>
        <p:spPr>
          <a:xfrm>
            <a:off x="6025414" y="1130158"/>
            <a:ext cx="5556985" cy="2749193"/>
          </a:xfrm>
          <a:prstGeom prst="rect">
            <a:avLst/>
          </a:prstGeom>
        </p:spPr>
      </p:pic>
      <p:pic>
        <p:nvPicPr>
          <p:cNvPr id="14" name="Picture 13">
            <a:extLst>
              <a:ext uri="{FF2B5EF4-FFF2-40B4-BE49-F238E27FC236}">
                <a16:creationId xmlns:a16="http://schemas.microsoft.com/office/drawing/2014/main" id="{101C38A2-1022-F835-7623-122D36D2C13A}"/>
              </a:ext>
            </a:extLst>
          </p:cNvPr>
          <p:cNvPicPr>
            <a:picLocks noChangeAspect="1"/>
          </p:cNvPicPr>
          <p:nvPr/>
        </p:nvPicPr>
        <p:blipFill>
          <a:blip r:embed="rId5"/>
          <a:stretch>
            <a:fillRect/>
          </a:stretch>
        </p:blipFill>
        <p:spPr>
          <a:xfrm>
            <a:off x="6020655" y="3958472"/>
            <a:ext cx="5349741" cy="2603642"/>
          </a:xfrm>
          <a:prstGeom prst="rect">
            <a:avLst/>
          </a:prstGeom>
        </p:spPr>
      </p:pic>
    </p:spTree>
    <p:extLst>
      <p:ext uri="{BB962C8B-B14F-4D97-AF65-F5344CB8AC3E}">
        <p14:creationId xmlns:p14="http://schemas.microsoft.com/office/powerpoint/2010/main" val="7159383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BC0F7-F1AF-D3B6-1046-60C7A4F39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B7C1F2-BDB4-9031-142C-27A68BAAE6FB}"/>
              </a:ext>
            </a:extLst>
          </p:cNvPr>
          <p:cNvSpPr>
            <a:spLocks noGrp="1"/>
          </p:cNvSpPr>
          <p:nvPr>
            <p:ph type="title"/>
          </p:nvPr>
        </p:nvSpPr>
        <p:spPr/>
        <p:txBody>
          <a:bodyPr/>
          <a:lstStyle/>
          <a:p>
            <a:pPr>
              <a:lnSpc>
                <a:spcPts val="3240"/>
              </a:lnSpc>
            </a:pPr>
            <a:r>
              <a:rPr lang="en-US" b="1" dirty="0">
                <a:solidFill>
                  <a:schemeClr val="tx1"/>
                </a:solidFill>
                <a:ea typeface="Arial" pitchFamily="34" charset="-122"/>
                <a:cs typeface="Arial" pitchFamily="34" charset="-120"/>
              </a:rPr>
              <a:t>Reports &amp; Analytics</a:t>
            </a:r>
          </a:p>
        </p:txBody>
      </p:sp>
      <p:sp>
        <p:nvSpPr>
          <p:cNvPr id="4" name="Picture Placeholder 3">
            <a:extLst>
              <a:ext uri="{FF2B5EF4-FFF2-40B4-BE49-F238E27FC236}">
                <a16:creationId xmlns:a16="http://schemas.microsoft.com/office/drawing/2014/main" id="{C0DAF521-4878-793F-6C91-38971A3284FA}"/>
              </a:ext>
            </a:extLst>
          </p:cNvPr>
          <p:cNvSpPr>
            <a:spLocks noGrp="1"/>
          </p:cNvSpPr>
          <p:nvPr>
            <p:ph type="pic" sz="quarter" idx="10"/>
          </p:nvPr>
        </p:nvSpPr>
        <p:spPr/>
      </p:sp>
      <p:sp>
        <p:nvSpPr>
          <p:cNvPr id="5" name="Text Placeholder 4">
            <a:extLst>
              <a:ext uri="{FF2B5EF4-FFF2-40B4-BE49-F238E27FC236}">
                <a16:creationId xmlns:a16="http://schemas.microsoft.com/office/drawing/2014/main" id="{52AAB798-660C-8005-A9F5-2047E652C4D8}"/>
              </a:ext>
            </a:extLst>
          </p:cNvPr>
          <p:cNvSpPr>
            <a:spLocks noGrp="1"/>
          </p:cNvSpPr>
          <p:nvPr>
            <p:ph type="body" sz="quarter" idx="11"/>
          </p:nvPr>
        </p:nvSpPr>
        <p:spPr/>
        <p:txBody>
          <a:bodyPr/>
          <a:lstStyle/>
          <a:p>
            <a:endParaRPr lang="en-IN" dirty="0"/>
          </a:p>
        </p:txBody>
      </p:sp>
      <p:pic>
        <p:nvPicPr>
          <p:cNvPr id="6" name="Picture 5">
            <a:extLst>
              <a:ext uri="{FF2B5EF4-FFF2-40B4-BE49-F238E27FC236}">
                <a16:creationId xmlns:a16="http://schemas.microsoft.com/office/drawing/2014/main" id="{BC133E5B-DB2D-8556-E287-D6FC19B788DC}"/>
              </a:ext>
            </a:extLst>
          </p:cNvPr>
          <p:cNvPicPr>
            <a:picLocks noChangeAspect="1"/>
          </p:cNvPicPr>
          <p:nvPr/>
        </p:nvPicPr>
        <p:blipFill>
          <a:blip r:embed="rId2"/>
          <a:stretch>
            <a:fillRect/>
          </a:stretch>
        </p:blipFill>
        <p:spPr>
          <a:xfrm>
            <a:off x="606461" y="1130158"/>
            <a:ext cx="5239535" cy="2521701"/>
          </a:xfrm>
          <a:prstGeom prst="rect">
            <a:avLst/>
          </a:prstGeom>
        </p:spPr>
      </p:pic>
      <p:pic>
        <p:nvPicPr>
          <p:cNvPr id="8" name="Picture 7">
            <a:extLst>
              <a:ext uri="{FF2B5EF4-FFF2-40B4-BE49-F238E27FC236}">
                <a16:creationId xmlns:a16="http://schemas.microsoft.com/office/drawing/2014/main" id="{72038F5C-231F-1249-A4DD-9379DE3D7D40}"/>
              </a:ext>
            </a:extLst>
          </p:cNvPr>
          <p:cNvPicPr>
            <a:picLocks noChangeAspect="1"/>
          </p:cNvPicPr>
          <p:nvPr/>
        </p:nvPicPr>
        <p:blipFill>
          <a:blip r:embed="rId3"/>
          <a:stretch>
            <a:fillRect/>
          </a:stretch>
        </p:blipFill>
        <p:spPr>
          <a:xfrm>
            <a:off x="535798" y="3806575"/>
            <a:ext cx="5239536" cy="2521702"/>
          </a:xfrm>
          <a:prstGeom prst="rect">
            <a:avLst/>
          </a:prstGeom>
        </p:spPr>
      </p:pic>
      <p:pic>
        <p:nvPicPr>
          <p:cNvPr id="10" name="Picture 9">
            <a:extLst>
              <a:ext uri="{FF2B5EF4-FFF2-40B4-BE49-F238E27FC236}">
                <a16:creationId xmlns:a16="http://schemas.microsoft.com/office/drawing/2014/main" id="{E75CFB06-C7C8-D55B-63BC-04EE356DED86}"/>
              </a:ext>
            </a:extLst>
          </p:cNvPr>
          <p:cNvPicPr>
            <a:picLocks noChangeAspect="1"/>
          </p:cNvPicPr>
          <p:nvPr/>
        </p:nvPicPr>
        <p:blipFill>
          <a:blip r:embed="rId4"/>
          <a:stretch>
            <a:fillRect/>
          </a:stretch>
        </p:blipFill>
        <p:spPr>
          <a:xfrm>
            <a:off x="6076913" y="1130158"/>
            <a:ext cx="5753101" cy="2676417"/>
          </a:xfrm>
          <a:prstGeom prst="rect">
            <a:avLst/>
          </a:prstGeom>
        </p:spPr>
      </p:pic>
      <p:pic>
        <p:nvPicPr>
          <p:cNvPr id="12" name="Picture 11">
            <a:extLst>
              <a:ext uri="{FF2B5EF4-FFF2-40B4-BE49-F238E27FC236}">
                <a16:creationId xmlns:a16="http://schemas.microsoft.com/office/drawing/2014/main" id="{739804C1-85A3-CEDB-1FA7-0934783704B3}"/>
              </a:ext>
            </a:extLst>
          </p:cNvPr>
          <p:cNvPicPr>
            <a:picLocks noChangeAspect="1"/>
          </p:cNvPicPr>
          <p:nvPr/>
        </p:nvPicPr>
        <p:blipFill>
          <a:blip r:embed="rId5"/>
          <a:stretch>
            <a:fillRect/>
          </a:stretch>
        </p:blipFill>
        <p:spPr>
          <a:xfrm>
            <a:off x="5916657" y="3806575"/>
            <a:ext cx="6081667" cy="2968812"/>
          </a:xfrm>
          <a:prstGeom prst="rect">
            <a:avLst/>
          </a:prstGeom>
        </p:spPr>
      </p:pic>
    </p:spTree>
    <p:extLst>
      <p:ext uri="{BB962C8B-B14F-4D97-AF65-F5344CB8AC3E}">
        <p14:creationId xmlns:p14="http://schemas.microsoft.com/office/powerpoint/2010/main" val="878343355"/>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fe4210c65925791be238c7055ecc53c9">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6e9aa929f685a74ba23415f87c22c051"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documentManagement>
</p:properties>
</file>

<file path=customXml/itemProps1.xml><?xml version="1.0" encoding="utf-8"?>
<ds:datastoreItem xmlns:ds="http://schemas.openxmlformats.org/officeDocument/2006/customXml" ds:itemID="{075290F2-CDB2-4ACA-B47D-DD3BA184EB9C}">
  <ds:schemaRefs>
    <ds:schemaRef ds:uri="http://schemas.microsoft.com/sharepoint/v3/contenttype/forms"/>
  </ds:schemaRefs>
</ds:datastoreItem>
</file>

<file path=customXml/itemProps2.xml><?xml version="1.0" encoding="utf-8"?>
<ds:datastoreItem xmlns:ds="http://schemas.openxmlformats.org/officeDocument/2006/customXml" ds:itemID="{3CE5D289-8547-451C-AB26-EE5D172C92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E6409B-068D-4653-BD67-AC4DDFD756BB}">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1181</TotalTime>
  <Words>402</Words>
  <Application>Microsoft Office PowerPoint</Application>
  <PresentationFormat>Custom</PresentationFormat>
  <Paragraphs>43</Paragraphs>
  <Slides>10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-apple-system</vt:lpstr>
      <vt:lpstr>Arial</vt:lpstr>
      <vt:lpstr>Segoe UI</vt:lpstr>
      <vt:lpstr>Segoe UI Light</vt:lpstr>
      <vt:lpstr>Segoe UI Semibold</vt:lpstr>
      <vt:lpstr>Wingdings</vt:lpstr>
      <vt:lpstr>Azure 1</vt:lpstr>
      <vt:lpstr>Learning Management System (LMS)</vt:lpstr>
      <vt:lpstr>Project Overview</vt:lpstr>
      <vt:lpstr>Problem Statement</vt:lpstr>
      <vt:lpstr>Solution &amp; Key Features</vt:lpstr>
      <vt:lpstr>Technology Stack</vt:lpstr>
      <vt:lpstr>ER Diagram</vt:lpstr>
      <vt:lpstr>Dashboard Screen</vt:lpstr>
      <vt:lpstr>User Management Screen</vt:lpstr>
      <vt:lpstr>Reports &amp; Analytics</vt:lpstr>
      <vt:lpstr>Live Demonstration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shalini thakur</cp:lastModifiedBy>
  <cp:revision>45</cp:revision>
  <dcterms:created xsi:type="dcterms:W3CDTF">2021-02-08T22:39:15Z</dcterms:created>
  <dcterms:modified xsi:type="dcterms:W3CDTF">2026-01-07T08:00:38Z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0x010100CCF6CFD0234D3B49A8BA0EAFF2A75B6F</vt:lpwstr>
  </property>
</Properties>
</file>